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69" r:id="rId2"/>
    <p:sldId id="257" r:id="rId3"/>
    <p:sldId id="271" r:id="rId4"/>
    <p:sldId id="258" r:id="rId5"/>
    <p:sldId id="259" r:id="rId6"/>
    <p:sldId id="261" r:id="rId7"/>
    <p:sldId id="260" r:id="rId8"/>
    <p:sldId id="262" r:id="rId9"/>
    <p:sldId id="263" r:id="rId10"/>
    <p:sldId id="264" r:id="rId11"/>
    <p:sldId id="265" r:id="rId12"/>
  </p:sldIdLst>
  <p:sldSz cx="18288000" cy="10287000"/>
  <p:notesSz cx="6858000" cy="9144000"/>
  <p:embeddedFontLst>
    <p:embeddedFont>
      <p:font typeface="Lato" panose="020F0502020204030203" pitchFamily="34" charset="0"/>
      <p:regular r:id="rId14"/>
      <p:bold r:id="rId15"/>
      <p:italic r:id="rId16"/>
      <p:boldItalic r:id="rId17"/>
    </p:embeddedFont>
    <p:embeddedFont>
      <p:font typeface="Lato Bold" panose="020F0502020204030203" pitchFamily="34" charset="0"/>
      <p:regular r:id="rId18"/>
      <p:bold r:id="rId19"/>
    </p:embeddedFont>
    <p:embeddedFont>
      <p:font typeface="Poppins" panose="00000500000000000000" pitchFamily="2" charset="0"/>
      <p:regular r:id="rId20"/>
      <p:bold r:id="rId21"/>
      <p:italic r:id="rId22"/>
      <p:boldItalic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FCCEF"/>
    <a:srgbClr val="03030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8DD49A4-6F1F-B015-2563-FBB68C1B85E9}" v="7" dt="2025-12-09T03:44:45.913"/>
    <p1510:client id="{43684840-C3E1-3A4A-BBA4-77A9E761E992}" v="307" dt="2025-12-10T00:57:36.911"/>
    <p1510:client id="{53E67C5B-2677-3F67-D99C-2E27EDB9FDF2}" v="32" dt="2025-12-10T00:38:29.005"/>
    <p1510:client id="{6BB2A1D1-434F-42AB-A0C8-5ADC2BF00C5E}" v="73" dt="2025-12-10T01:16:49.536"/>
    <p1510:client id="{AAC48781-5D0F-DDF1-01B7-78394E0C5E9C}" v="318" dt="2025-12-10T01:14:57.487"/>
    <p1510:client id="{BD3138C4-09D2-D956-68CB-0A275ADD447B}" v="80" dt="2025-12-10T00:40:22.53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tableStyles" Target="tableStyles.xml"/></Relationships>
</file>

<file path=ppt/media/hdphoto1.wdp>
</file>

<file path=ppt/media/hdphoto2.wdp>
</file>

<file path=ppt/media/image1.png>
</file>

<file path=ppt/media/image10.png>
</file>

<file path=ppt/media/image11.sv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09.12.2025</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
        <p:cNvGrpSpPr/>
        <p:nvPr/>
      </p:nvGrpSpPr>
      <p:grpSpPr>
        <a:xfrm>
          <a:off x="0" y="0"/>
          <a:ext cx="0" cy="0"/>
          <a:chOff x="0" y="0"/>
          <a:chExt cx="0" cy="0"/>
        </a:xfrm>
      </p:grpSpPr>
      <p:sp>
        <p:nvSpPr>
          <p:cNvPr id="44" name="Google Shape;44;g37d5a86241a_2_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 name="Google Shape;45;g37d5a86241a_2_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endParaRPr lang="en-US">
              <a:ea typeface="Calibri"/>
              <a:cs typeface="Calibri"/>
            </a:endParaRPr>
          </a:p>
        </p:txBody>
      </p:sp>
      <p:sp>
        <p:nvSpPr>
          <p:cNvPr id="46" name="Google Shape;46;g37d5a86241a_2_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9</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10</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a:xfrm>
            <a:off x="2290763" y="512763"/>
            <a:ext cx="4562475" cy="2566987"/>
          </a:xfrm>
        </p:spPr>
      </p:sp>
      <p:sp>
        <p:nvSpPr>
          <p:cNvPr id="3" name="Marcador de notas 2"/>
          <p:cNvSpPr>
            <a:spLocks noGrp="1"/>
          </p:cNvSpPr>
          <p:nvPr>
            <p:ph type="body" idx="1"/>
          </p:nvPr>
        </p:nvSpPr>
        <p:spPr/>
        <p:txBody>
          <a:bodyPr/>
          <a:lstStyle/>
          <a:p>
            <a:endParaRPr lang="es-CL"/>
          </a:p>
        </p:txBody>
      </p:sp>
      <p:sp>
        <p:nvSpPr>
          <p:cNvPr id="4" name="Marcador de número de diapositiva 3"/>
          <p:cNvSpPr>
            <a:spLocks noGrp="1"/>
          </p:cNvSpPr>
          <p:nvPr>
            <p:ph type="sldNum" sz="quarter" idx="5"/>
          </p:nvPr>
        </p:nvSpPr>
        <p:spPr/>
        <p:txBody>
          <a:bodyPr/>
          <a:lstStyle/>
          <a:p>
            <a:fld id="{871B2431-D351-4C6E-A3CF-9DFAC0E3E050}" type="slidenum">
              <a:rPr lang="cs-CZ" smtClean="0"/>
              <a:t>2</a:t>
            </a:fld>
            <a:endParaRPr lang="cs-CZ"/>
          </a:p>
        </p:txBody>
      </p:sp>
    </p:spTree>
    <p:extLst>
      <p:ext uri="{BB962C8B-B14F-4D97-AF65-F5344CB8AC3E}">
        <p14:creationId xmlns:p14="http://schemas.microsoft.com/office/powerpoint/2010/main" val="369073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D0240C-98E4-7100-0DDC-A09E2BC79518}"/>
            </a:ext>
          </a:extLst>
        </p:cNvPr>
        <p:cNvGrpSpPr/>
        <p:nvPr/>
      </p:nvGrpSpPr>
      <p:grpSpPr>
        <a:xfrm>
          <a:off x="0" y="0"/>
          <a:ext cx="0" cy="0"/>
          <a:chOff x="0" y="0"/>
          <a:chExt cx="0" cy="0"/>
        </a:xfrm>
      </p:grpSpPr>
      <p:sp>
        <p:nvSpPr>
          <p:cNvPr id="2" name="Header Placeholder 1">
            <a:extLst>
              <a:ext uri="{FF2B5EF4-FFF2-40B4-BE49-F238E27FC236}">
                <a16:creationId xmlns:a16="http://schemas.microsoft.com/office/drawing/2014/main" id="{E48F4075-127E-0AFC-21A6-C2C7EC2F6C37}"/>
              </a:ext>
            </a:extLst>
          </p:cNvPr>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a:extLst>
              <a:ext uri="{FF2B5EF4-FFF2-40B4-BE49-F238E27FC236}">
                <a16:creationId xmlns:a16="http://schemas.microsoft.com/office/drawing/2014/main" id="{AD76BAD2-2306-7A5A-9CBE-5673A0F80709}"/>
              </a:ext>
            </a:extLst>
          </p:cNvPr>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a:extLst>
              <a:ext uri="{FF2B5EF4-FFF2-40B4-BE49-F238E27FC236}">
                <a16:creationId xmlns:a16="http://schemas.microsoft.com/office/drawing/2014/main" id="{4F34B42E-3F4B-61B7-08ED-EF3F42568716}"/>
              </a:ext>
            </a:extLst>
          </p:cNvPr>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a:extLst>
              <a:ext uri="{FF2B5EF4-FFF2-40B4-BE49-F238E27FC236}">
                <a16:creationId xmlns:a16="http://schemas.microsoft.com/office/drawing/2014/main" id="{F6AF0614-C2FA-83DC-0810-C941DFCE08B9}"/>
              </a:ext>
            </a:extLst>
          </p:cNvPr>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a:extLst>
              <a:ext uri="{FF2B5EF4-FFF2-40B4-BE49-F238E27FC236}">
                <a16:creationId xmlns:a16="http://schemas.microsoft.com/office/drawing/2014/main" id="{DB34D997-9B5D-644D-461B-7FF8BBB3F6B3}"/>
              </a:ext>
            </a:extLst>
          </p:cNvPr>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a:extLst>
              <a:ext uri="{FF2B5EF4-FFF2-40B4-BE49-F238E27FC236}">
                <a16:creationId xmlns:a16="http://schemas.microsoft.com/office/drawing/2014/main" id="{1CC44303-5691-DFBB-BE9C-FD9FFBA7E48B}"/>
              </a:ext>
            </a:extLst>
          </p:cNvPr>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extLst>
      <p:ext uri="{BB962C8B-B14F-4D97-AF65-F5344CB8AC3E}">
        <p14:creationId xmlns:p14="http://schemas.microsoft.com/office/powerpoint/2010/main" val="388488581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3</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endParaRPr lang="en-US"/>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6</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7</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a:rPr lang="cs-CZ"/>
              <a:t>1.7.2013</a:t>
            </a:r>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8</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a:rPr lang="cs-CZ"/>
              <a:t>‹#›</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lide 1 master">
  <p:cSld name="Slide 1 master">
    <p:bg>
      <p:bgPr>
        <a:solidFill>
          <a:srgbClr val="000000"/>
        </a:solidFill>
        <a:effectLst/>
      </p:bgPr>
    </p:bg>
    <p:spTree>
      <p:nvGrpSpPr>
        <p:cNvPr id="1" name="Shape 10"/>
        <p:cNvGrpSpPr/>
        <p:nvPr/>
      </p:nvGrpSpPr>
      <p:grpSpPr>
        <a:xfrm>
          <a:off x="0" y="0"/>
          <a:ext cx="0" cy="0"/>
          <a:chOff x="0" y="0"/>
          <a:chExt cx="0" cy="0"/>
        </a:xfrm>
      </p:grpSpPr>
      <p:pic>
        <p:nvPicPr>
          <p:cNvPr id="11" name="Google Shape;11;p12" descr="preencoded.png"/>
          <p:cNvPicPr preferRelativeResize="0"/>
          <p:nvPr/>
        </p:nvPicPr>
        <p:blipFill rotWithShape="1">
          <a:blip r:embed="rId2">
            <a:alphaModFix/>
          </a:blip>
          <a:srcRect/>
          <a:stretch/>
        </p:blipFill>
        <p:spPr>
          <a:xfrm>
            <a:off x="0" y="0"/>
            <a:ext cx="18288000" cy="10287000"/>
          </a:xfrm>
          <a:prstGeom prst="rect">
            <a:avLst/>
          </a:prstGeom>
          <a:noFill/>
          <a:ln>
            <a:noFill/>
          </a:ln>
        </p:spPr>
      </p:pic>
      <p:sp>
        <p:nvSpPr>
          <p:cNvPr id="12" name="Google Shape;12;p12"/>
          <p:cNvSpPr/>
          <p:nvPr/>
        </p:nvSpPr>
        <p:spPr>
          <a:xfrm>
            <a:off x="0" y="0"/>
            <a:ext cx="18288000" cy="10287000"/>
          </a:xfrm>
          <a:prstGeom prst="rect">
            <a:avLst/>
          </a:prstGeom>
          <a:solidFill>
            <a:srgbClr val="F3F3FF">
              <a:alpha val="74901"/>
            </a:srgbClr>
          </a:solidFill>
          <a:ln>
            <a:noFill/>
          </a:ln>
        </p:spPr>
        <p:txBody>
          <a:bodyPr spcFirstLastPara="1" wrap="square" lIns="114281" tIns="114281" rIns="114281" bIns="114281" anchor="ctr" anchorCtr="0">
            <a:noAutofit/>
          </a:bodyPr>
          <a:lstStyle/>
          <a:p>
            <a:pPr marL="0" lvl="0" indent="0" algn="l" rtl="0">
              <a:spcBef>
                <a:spcPts val="0"/>
              </a:spcBef>
              <a:spcAft>
                <a:spcPts val="0"/>
              </a:spcAft>
              <a:buNone/>
            </a:pPr>
            <a:endParaRPr sz="2250"/>
          </a:p>
        </p:txBody>
      </p:sp>
    </p:spTree>
    <p:extLst>
      <p:ext uri="{BB962C8B-B14F-4D97-AF65-F5344CB8AC3E}">
        <p14:creationId xmlns:p14="http://schemas.microsoft.com/office/powerpoint/2010/main" val="18012741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4.gif"/><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9.png"/><Relationship Id="rId5" Type="http://schemas.microsoft.com/office/2007/relationships/hdphoto" Target="../media/hdphoto2.wdp"/><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9" Type="http://schemas.openxmlformats.org/officeDocument/2006/relationships/image" Target="../media/image11.sv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microsoft.com/office/2007/relationships/hdphoto" Target="../media/hdphoto1.wdp"/><Relationship Id="rId5" Type="http://schemas.openxmlformats.org/officeDocument/2006/relationships/image" Target="../media/image13.png"/><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4.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5.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6.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7.png"/></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18.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2" name="Picture 4">
            <a:extLst>
              <a:ext uri="{FF2B5EF4-FFF2-40B4-BE49-F238E27FC236}">
                <a16:creationId xmlns:a16="http://schemas.microsoft.com/office/drawing/2014/main" id="{88902CB2-0377-22AE-48D6-4017DA040511}"/>
              </a:ext>
            </a:extLst>
          </p:cNvPr>
          <p:cNvPicPr>
            <a:picLocks noChangeAspect="1"/>
          </p:cNvPicPr>
          <p:nvPr/>
        </p:nvPicPr>
        <p:blipFill>
          <a:blip r:embed="rId3"/>
          <a:srcRect l="1000" r="1000"/>
          <a:stretch>
            <a:fillRect/>
          </a:stretch>
        </p:blipFill>
        <p:spPr>
          <a:xfrm>
            <a:off x="0" y="0"/>
            <a:ext cx="18288000" cy="10287000"/>
          </a:xfrm>
          <a:prstGeom prst="roundRect">
            <a:avLst>
              <a:gd name="adj" fmla="val 2735"/>
            </a:avLst>
          </a:prstGeom>
        </p:spPr>
      </p:pic>
      <p:pic>
        <p:nvPicPr>
          <p:cNvPr id="48" name="Google Shape;48;g37d5a86241a_2_2" title="fondo-ccp-1024x577.png"/>
          <p:cNvPicPr preferRelativeResize="0"/>
          <p:nvPr/>
        </p:nvPicPr>
        <p:blipFill rotWithShape="1">
          <a:blip r:embed="rId4">
            <a:alphaModFix/>
          </a:blip>
          <a:srcRect/>
          <a:stretch/>
        </p:blipFill>
        <p:spPr>
          <a:xfrm>
            <a:off x="0" y="1"/>
            <a:ext cx="18288000" cy="10340144"/>
          </a:xfrm>
          <a:prstGeom prst="rect">
            <a:avLst/>
          </a:prstGeom>
          <a:noFill/>
          <a:ln>
            <a:noFill/>
          </a:ln>
        </p:spPr>
      </p:pic>
      <p:sp>
        <p:nvSpPr>
          <p:cNvPr id="50" name="Google Shape;50;g37d5a86241a_2_2"/>
          <p:cNvSpPr txBox="1"/>
          <p:nvPr/>
        </p:nvSpPr>
        <p:spPr>
          <a:xfrm>
            <a:off x="1112598" y="3860582"/>
            <a:ext cx="16329750" cy="2423704"/>
          </a:xfrm>
          <a:prstGeom prst="rect">
            <a:avLst/>
          </a:prstGeom>
          <a:noFill/>
          <a:ln>
            <a:noFill/>
          </a:ln>
          <a:effectLst>
            <a:outerShdw blurRad="57150" dist="19050" dir="5400000" algn="bl" rotWithShape="0">
              <a:srgbClr val="000000">
                <a:alpha val="75000"/>
              </a:srgbClr>
            </a:outerShdw>
          </a:effectLst>
        </p:spPr>
        <p:txBody>
          <a:bodyPr spcFirstLastPara="1" wrap="square" lIns="137126" tIns="68562" rIns="137126" bIns="68562" anchor="t" anchorCtr="0">
            <a:spAutoFit/>
          </a:bodyPr>
          <a:lstStyle>
            <a:defPPr>
              <a:defRPr lang="en-US"/>
            </a:defPPr>
            <a:lvl1pPr marL="0" algn="l" defTabSz="843991" rtl="0" eaLnBrk="1" latinLnBrk="0" hangingPunct="1">
              <a:defRPr sz="1661" kern="1200">
                <a:solidFill>
                  <a:schemeClr val="tx1"/>
                </a:solidFill>
                <a:latin typeface="+mn-lt"/>
                <a:ea typeface="+mn-ea"/>
                <a:cs typeface="+mn-cs"/>
              </a:defRPr>
            </a:lvl1pPr>
            <a:lvl2pPr marL="421996" algn="l" defTabSz="843991" rtl="0" eaLnBrk="1" latinLnBrk="0" hangingPunct="1">
              <a:defRPr sz="1661" kern="1200">
                <a:solidFill>
                  <a:schemeClr val="tx1"/>
                </a:solidFill>
                <a:latin typeface="+mn-lt"/>
                <a:ea typeface="+mn-ea"/>
                <a:cs typeface="+mn-cs"/>
              </a:defRPr>
            </a:lvl2pPr>
            <a:lvl3pPr marL="843991" algn="l" defTabSz="843991" rtl="0" eaLnBrk="1" latinLnBrk="0" hangingPunct="1">
              <a:defRPr sz="1661" kern="1200">
                <a:solidFill>
                  <a:schemeClr val="tx1"/>
                </a:solidFill>
                <a:latin typeface="+mn-lt"/>
                <a:ea typeface="+mn-ea"/>
                <a:cs typeface="+mn-cs"/>
              </a:defRPr>
            </a:lvl3pPr>
            <a:lvl4pPr marL="1265987" algn="l" defTabSz="843991" rtl="0" eaLnBrk="1" latinLnBrk="0" hangingPunct="1">
              <a:defRPr sz="1661" kern="1200">
                <a:solidFill>
                  <a:schemeClr val="tx1"/>
                </a:solidFill>
                <a:latin typeface="+mn-lt"/>
                <a:ea typeface="+mn-ea"/>
                <a:cs typeface="+mn-cs"/>
              </a:defRPr>
            </a:lvl4pPr>
            <a:lvl5pPr marL="1687982" algn="l" defTabSz="843991" rtl="0" eaLnBrk="1" latinLnBrk="0" hangingPunct="1">
              <a:defRPr sz="1661" kern="1200">
                <a:solidFill>
                  <a:schemeClr val="tx1"/>
                </a:solidFill>
                <a:latin typeface="+mn-lt"/>
                <a:ea typeface="+mn-ea"/>
                <a:cs typeface="+mn-cs"/>
              </a:defRPr>
            </a:lvl5pPr>
            <a:lvl6pPr marL="2109978" algn="l" defTabSz="843991" rtl="0" eaLnBrk="1" latinLnBrk="0" hangingPunct="1">
              <a:defRPr sz="1661" kern="1200">
                <a:solidFill>
                  <a:schemeClr val="tx1"/>
                </a:solidFill>
                <a:latin typeface="+mn-lt"/>
                <a:ea typeface="+mn-ea"/>
                <a:cs typeface="+mn-cs"/>
              </a:defRPr>
            </a:lvl6pPr>
            <a:lvl7pPr marL="2531974" algn="l" defTabSz="843991" rtl="0" eaLnBrk="1" latinLnBrk="0" hangingPunct="1">
              <a:defRPr sz="1661" kern="1200">
                <a:solidFill>
                  <a:schemeClr val="tx1"/>
                </a:solidFill>
                <a:latin typeface="+mn-lt"/>
                <a:ea typeface="+mn-ea"/>
                <a:cs typeface="+mn-cs"/>
              </a:defRPr>
            </a:lvl7pPr>
            <a:lvl8pPr marL="2953969" algn="l" defTabSz="843991" rtl="0" eaLnBrk="1" latinLnBrk="0" hangingPunct="1">
              <a:defRPr sz="1661" kern="1200">
                <a:solidFill>
                  <a:schemeClr val="tx1"/>
                </a:solidFill>
                <a:latin typeface="+mn-lt"/>
                <a:ea typeface="+mn-ea"/>
                <a:cs typeface="+mn-cs"/>
              </a:defRPr>
            </a:lvl8pPr>
            <a:lvl9pPr marL="3375965" algn="l" defTabSz="843991" rtl="0" eaLnBrk="1" latinLnBrk="0" hangingPunct="1">
              <a:defRPr sz="1661" kern="1200">
                <a:solidFill>
                  <a:schemeClr val="tx1"/>
                </a:solidFill>
                <a:latin typeface="+mn-lt"/>
                <a:ea typeface="+mn-ea"/>
                <a:cs typeface="+mn-cs"/>
              </a:defRPr>
            </a:lvl9pPr>
          </a:lstStyle>
          <a:p>
            <a:pPr algn="ctr"/>
            <a:r>
              <a:rPr lang="es-MX" sz="7425" b="1">
                <a:solidFill>
                  <a:schemeClr val="bg1"/>
                </a:solidFill>
                <a:latin typeface="Aptos"/>
              </a:rPr>
              <a:t>Brecha digital global: evolución y desigualdad en el acceso a Internet</a:t>
            </a:r>
          </a:p>
        </p:txBody>
      </p:sp>
      <p:sp>
        <p:nvSpPr>
          <p:cNvPr id="51" name="Google Shape;51;g37d5a86241a_2_2"/>
          <p:cNvSpPr txBox="1"/>
          <p:nvPr/>
        </p:nvSpPr>
        <p:spPr>
          <a:xfrm>
            <a:off x="292970" y="6596377"/>
            <a:ext cx="17702250" cy="2354422"/>
          </a:xfrm>
          <a:prstGeom prst="rect">
            <a:avLst/>
          </a:prstGeom>
          <a:noFill/>
          <a:ln>
            <a:noFill/>
          </a:ln>
        </p:spPr>
        <p:txBody>
          <a:bodyPr spcFirstLastPara="1" wrap="square" lIns="137126" tIns="137126" rIns="137126" bIns="137126" anchor="t" anchorCtr="0">
            <a:spAutoFit/>
          </a:bodyPr>
          <a:lstStyle>
            <a:defPPr>
              <a:defRPr lang="en-US"/>
            </a:defPPr>
            <a:lvl1pPr marL="0" algn="l" defTabSz="843991" rtl="0" eaLnBrk="1" latinLnBrk="0" hangingPunct="1">
              <a:defRPr sz="1661" kern="1200">
                <a:solidFill>
                  <a:schemeClr val="tx1"/>
                </a:solidFill>
                <a:latin typeface="+mn-lt"/>
                <a:ea typeface="+mn-ea"/>
                <a:cs typeface="+mn-cs"/>
              </a:defRPr>
            </a:lvl1pPr>
            <a:lvl2pPr marL="421996" algn="l" defTabSz="843991" rtl="0" eaLnBrk="1" latinLnBrk="0" hangingPunct="1">
              <a:defRPr sz="1661" kern="1200">
                <a:solidFill>
                  <a:schemeClr val="tx1"/>
                </a:solidFill>
                <a:latin typeface="+mn-lt"/>
                <a:ea typeface="+mn-ea"/>
                <a:cs typeface="+mn-cs"/>
              </a:defRPr>
            </a:lvl2pPr>
            <a:lvl3pPr marL="843991" algn="l" defTabSz="843991" rtl="0" eaLnBrk="1" latinLnBrk="0" hangingPunct="1">
              <a:defRPr sz="1661" kern="1200">
                <a:solidFill>
                  <a:schemeClr val="tx1"/>
                </a:solidFill>
                <a:latin typeface="+mn-lt"/>
                <a:ea typeface="+mn-ea"/>
                <a:cs typeface="+mn-cs"/>
              </a:defRPr>
            </a:lvl3pPr>
            <a:lvl4pPr marL="1265987" algn="l" defTabSz="843991" rtl="0" eaLnBrk="1" latinLnBrk="0" hangingPunct="1">
              <a:defRPr sz="1661" kern="1200">
                <a:solidFill>
                  <a:schemeClr val="tx1"/>
                </a:solidFill>
                <a:latin typeface="+mn-lt"/>
                <a:ea typeface="+mn-ea"/>
                <a:cs typeface="+mn-cs"/>
              </a:defRPr>
            </a:lvl4pPr>
            <a:lvl5pPr marL="1687982" algn="l" defTabSz="843991" rtl="0" eaLnBrk="1" latinLnBrk="0" hangingPunct="1">
              <a:defRPr sz="1661" kern="1200">
                <a:solidFill>
                  <a:schemeClr val="tx1"/>
                </a:solidFill>
                <a:latin typeface="+mn-lt"/>
                <a:ea typeface="+mn-ea"/>
                <a:cs typeface="+mn-cs"/>
              </a:defRPr>
            </a:lvl5pPr>
            <a:lvl6pPr marL="2109978" algn="l" defTabSz="843991" rtl="0" eaLnBrk="1" latinLnBrk="0" hangingPunct="1">
              <a:defRPr sz="1661" kern="1200">
                <a:solidFill>
                  <a:schemeClr val="tx1"/>
                </a:solidFill>
                <a:latin typeface="+mn-lt"/>
                <a:ea typeface="+mn-ea"/>
                <a:cs typeface="+mn-cs"/>
              </a:defRPr>
            </a:lvl6pPr>
            <a:lvl7pPr marL="2531974" algn="l" defTabSz="843991" rtl="0" eaLnBrk="1" latinLnBrk="0" hangingPunct="1">
              <a:defRPr sz="1661" kern="1200">
                <a:solidFill>
                  <a:schemeClr val="tx1"/>
                </a:solidFill>
                <a:latin typeface="+mn-lt"/>
                <a:ea typeface="+mn-ea"/>
                <a:cs typeface="+mn-cs"/>
              </a:defRPr>
            </a:lvl7pPr>
            <a:lvl8pPr marL="2953969" algn="l" defTabSz="843991" rtl="0" eaLnBrk="1" latinLnBrk="0" hangingPunct="1">
              <a:defRPr sz="1661" kern="1200">
                <a:solidFill>
                  <a:schemeClr val="tx1"/>
                </a:solidFill>
                <a:latin typeface="+mn-lt"/>
                <a:ea typeface="+mn-ea"/>
                <a:cs typeface="+mn-cs"/>
              </a:defRPr>
            </a:lvl8pPr>
            <a:lvl9pPr marL="3375965" algn="l" defTabSz="843991" rtl="0" eaLnBrk="1" latinLnBrk="0" hangingPunct="1">
              <a:defRPr sz="1661" kern="1200">
                <a:solidFill>
                  <a:schemeClr val="tx1"/>
                </a:solidFill>
                <a:latin typeface="+mn-lt"/>
                <a:ea typeface="+mn-ea"/>
                <a:cs typeface="+mn-cs"/>
              </a:defRPr>
            </a:lvl9pPr>
          </a:lstStyle>
          <a:p>
            <a:pPr algn="ctr" fontAlgn="base"/>
            <a:r>
              <a:rPr lang="es-MX" sz="2250">
                <a:solidFill>
                  <a:schemeClr val="bg1"/>
                </a:solidFill>
                <a:ea typeface="Calibri"/>
                <a:cs typeface="Calibri"/>
                <a:sym typeface="Calibri"/>
              </a:rPr>
              <a:t>Alumnos: Valentina Carné ​/ Camila Figueroa ​/ </a:t>
            </a:r>
            <a:r>
              <a:rPr lang="es-MX" sz="2250" err="1">
                <a:solidFill>
                  <a:schemeClr val="bg1"/>
                </a:solidFill>
                <a:ea typeface="Calibri"/>
                <a:cs typeface="Calibri"/>
                <a:sym typeface="Calibri"/>
              </a:rPr>
              <a:t>Néctor</a:t>
            </a:r>
            <a:r>
              <a:rPr lang="es-MX" sz="2250">
                <a:solidFill>
                  <a:schemeClr val="bg1"/>
                </a:solidFill>
                <a:ea typeface="Calibri"/>
                <a:cs typeface="Calibri"/>
                <a:sym typeface="Calibri"/>
              </a:rPr>
              <a:t> Felipe Ruiz​ / María José Vásquez​</a:t>
            </a:r>
          </a:p>
          <a:p>
            <a:pPr algn="ctr" fontAlgn="base"/>
            <a:r>
              <a:rPr lang="es-MX" sz="2250">
                <a:solidFill>
                  <a:schemeClr val="bg1"/>
                </a:solidFill>
                <a:ea typeface="Calibri"/>
                <a:cs typeface="Calibri"/>
                <a:sym typeface="Calibri"/>
              </a:rPr>
              <a:t>Profesor: Carlos Pérez</a:t>
            </a:r>
          </a:p>
          <a:p>
            <a:pPr algn="ctr" fontAlgn="base"/>
            <a:r>
              <a:rPr lang="es-MX" sz="2250">
                <a:solidFill>
                  <a:schemeClr val="bg1"/>
                </a:solidFill>
                <a:ea typeface="Calibri"/>
                <a:cs typeface="Calibri"/>
                <a:sym typeface="Calibri"/>
              </a:rPr>
              <a:t>Curso: Visualización de Datos y </a:t>
            </a:r>
            <a:r>
              <a:rPr lang="es-MX" sz="2250" err="1">
                <a:solidFill>
                  <a:schemeClr val="bg1"/>
                </a:solidFill>
                <a:ea typeface="Calibri"/>
                <a:cs typeface="Calibri"/>
                <a:sym typeface="Calibri"/>
              </a:rPr>
              <a:t>Storytelling</a:t>
            </a:r>
            <a:endParaRPr lang="es-MX" sz="2250">
              <a:solidFill>
                <a:schemeClr val="bg1"/>
              </a:solidFill>
              <a:ea typeface="Calibri"/>
              <a:cs typeface="Calibri"/>
              <a:sym typeface="Calibri"/>
            </a:endParaRPr>
          </a:p>
          <a:p>
            <a:pPr algn="ctr" fontAlgn="base"/>
            <a:r>
              <a:rPr lang="es-MX" sz="2250" err="1">
                <a:solidFill>
                  <a:schemeClr val="bg1"/>
                </a:solidFill>
                <a:ea typeface="Calibri"/>
                <a:cs typeface="Calibri"/>
                <a:sym typeface="Calibri"/>
              </a:rPr>
              <a:t>Dataset</a:t>
            </a:r>
            <a:r>
              <a:rPr lang="es-MX" sz="2250">
                <a:solidFill>
                  <a:schemeClr val="bg1"/>
                </a:solidFill>
                <a:ea typeface="Calibri"/>
                <a:cs typeface="Calibri"/>
                <a:sym typeface="Calibri"/>
              </a:rPr>
              <a:t>: share-</a:t>
            </a:r>
            <a:r>
              <a:rPr lang="es-MX" sz="2250" err="1">
                <a:solidFill>
                  <a:schemeClr val="bg1"/>
                </a:solidFill>
                <a:ea typeface="Calibri"/>
                <a:cs typeface="Calibri"/>
                <a:sym typeface="Calibri"/>
              </a:rPr>
              <a:t>of</a:t>
            </a:r>
            <a:r>
              <a:rPr lang="es-MX" sz="2250">
                <a:solidFill>
                  <a:schemeClr val="bg1"/>
                </a:solidFill>
                <a:ea typeface="Calibri"/>
                <a:cs typeface="Calibri"/>
                <a:sym typeface="Calibri"/>
              </a:rPr>
              <a:t>-</a:t>
            </a:r>
            <a:r>
              <a:rPr lang="es-MX" sz="2250" err="1">
                <a:solidFill>
                  <a:schemeClr val="bg1"/>
                </a:solidFill>
                <a:ea typeface="Calibri"/>
                <a:cs typeface="Calibri"/>
                <a:sym typeface="Calibri"/>
              </a:rPr>
              <a:t>individuals</a:t>
            </a:r>
            <a:r>
              <a:rPr lang="es-MX" sz="2250">
                <a:solidFill>
                  <a:schemeClr val="bg1"/>
                </a:solidFill>
                <a:ea typeface="Calibri"/>
                <a:cs typeface="Calibri"/>
                <a:sym typeface="Calibri"/>
              </a:rPr>
              <a:t>-</a:t>
            </a:r>
            <a:r>
              <a:rPr lang="es-MX" sz="2250" err="1">
                <a:solidFill>
                  <a:schemeClr val="bg1"/>
                </a:solidFill>
                <a:ea typeface="Calibri"/>
                <a:cs typeface="Calibri"/>
                <a:sym typeface="Calibri"/>
              </a:rPr>
              <a:t>using</a:t>
            </a:r>
            <a:r>
              <a:rPr lang="es-MX" sz="2250">
                <a:solidFill>
                  <a:schemeClr val="bg1"/>
                </a:solidFill>
                <a:ea typeface="Calibri"/>
                <a:cs typeface="Calibri"/>
                <a:sym typeface="Calibri"/>
              </a:rPr>
              <a:t>-</a:t>
            </a:r>
            <a:r>
              <a:rPr lang="es-MX" sz="2250" err="1">
                <a:solidFill>
                  <a:schemeClr val="bg1"/>
                </a:solidFill>
                <a:ea typeface="Calibri"/>
                <a:cs typeface="Calibri"/>
                <a:sym typeface="Calibri"/>
              </a:rPr>
              <a:t>the</a:t>
            </a:r>
            <a:r>
              <a:rPr lang="es-MX" sz="2250">
                <a:solidFill>
                  <a:schemeClr val="bg1"/>
                </a:solidFill>
                <a:ea typeface="Calibri"/>
                <a:cs typeface="Calibri"/>
                <a:sym typeface="Calibri"/>
              </a:rPr>
              <a:t>-internet (OWID)</a:t>
            </a:r>
          </a:p>
          <a:p>
            <a:pPr algn="ctr" fontAlgn="base"/>
            <a:r>
              <a:rPr lang="es-MX" sz="2250">
                <a:solidFill>
                  <a:schemeClr val="bg1"/>
                </a:solidFill>
                <a:ea typeface="Calibri"/>
                <a:cs typeface="Calibri"/>
                <a:sym typeface="Calibri"/>
              </a:rPr>
              <a:t>Framework: Tres actos</a:t>
            </a:r>
          </a:p>
          <a:p>
            <a:pPr algn="ctr" fontAlgn="base"/>
            <a:endParaRPr lang="es-CL" sz="2250">
              <a:solidFill>
                <a:schemeClr val="bg1"/>
              </a:solidFill>
              <a:cs typeface="Calibri"/>
            </a:endParaRPr>
          </a:p>
        </p:txBody>
      </p:sp>
      <p:pic>
        <p:nvPicPr>
          <p:cNvPr id="3" name="Google Shape;105;p1">
            <a:extLst>
              <a:ext uri="{FF2B5EF4-FFF2-40B4-BE49-F238E27FC236}">
                <a16:creationId xmlns:a16="http://schemas.microsoft.com/office/drawing/2014/main" id="{17A00323-9FD1-C824-095F-DF359D42D2B8}"/>
              </a:ext>
            </a:extLst>
          </p:cNvPr>
          <p:cNvPicPr preferRelativeResize="0"/>
          <p:nvPr/>
        </p:nvPicPr>
        <p:blipFill rotWithShape="1">
          <a:blip r:embed="rId5">
            <a:alphaModFix/>
          </a:blip>
          <a:srcRect/>
          <a:stretch/>
        </p:blipFill>
        <p:spPr>
          <a:xfrm>
            <a:off x="13891847" y="509482"/>
            <a:ext cx="3811827" cy="1323854"/>
          </a:xfrm>
          <a:prstGeom prst="rect">
            <a:avLst/>
          </a:prstGeom>
          <a:noFill/>
          <a:ln>
            <a:noFill/>
          </a:ln>
        </p:spPr>
      </p:pic>
    </p:spTree>
    <p:extLst>
      <p:ext uri="{BB962C8B-B14F-4D97-AF65-F5344CB8AC3E}">
        <p14:creationId xmlns:p14="http://schemas.microsoft.com/office/powerpoint/2010/main" val="12333109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4FC904C4-07FC-9FFA-61E4-722972A41990}"/>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6" name="TextBox 6"/>
          <p:cNvSpPr txBox="1"/>
          <p:nvPr/>
        </p:nvSpPr>
        <p:spPr>
          <a:xfrm>
            <a:off x="992238" y="940445"/>
            <a:ext cx="12647562" cy="458139"/>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n-US">
                <a:sym typeface="Lato Bold"/>
              </a:rPr>
              <a:t>Casos </a:t>
            </a:r>
            <a:r>
              <a:rPr lang="en-US" err="1">
                <a:sym typeface="Lato Bold"/>
              </a:rPr>
              <a:t>Específicos</a:t>
            </a:r>
            <a:r>
              <a:rPr lang="en-US">
                <a:sym typeface="Lato Bold"/>
              </a:rPr>
              <a:t>: </a:t>
            </a:r>
            <a:r>
              <a:rPr lang="en-US" err="1">
                <a:sym typeface="Lato Bold"/>
              </a:rPr>
              <a:t>Narrativas</a:t>
            </a:r>
            <a:r>
              <a:rPr lang="en-US">
                <a:sym typeface="Lato Bold"/>
              </a:rPr>
              <a:t> a Nivel de País</a:t>
            </a:r>
          </a:p>
        </p:txBody>
      </p:sp>
      <p:sp>
        <p:nvSpPr>
          <p:cNvPr id="7" name="TextBox 7"/>
          <p:cNvSpPr txBox="1"/>
          <p:nvPr/>
        </p:nvSpPr>
        <p:spPr>
          <a:xfrm>
            <a:off x="843151" y="2262782"/>
            <a:ext cx="9505355" cy="548879"/>
          </a:xfrm>
          <a:prstGeom prst="rect">
            <a:avLst/>
          </a:prstGeom>
        </p:spPr>
        <p:txBody>
          <a:bodyPr lIns="0" tIns="0" rIns="0" bIns="0" rtlCol="0" anchor="t">
            <a:spAutoFit/>
          </a:bodyPr>
          <a:lstStyle/>
          <a:p>
            <a:pPr algn="l">
              <a:lnSpc>
                <a:spcPts val="3562"/>
              </a:lnSpc>
            </a:pPr>
            <a:r>
              <a:rPr lang="en-US" sz="2187">
                <a:solidFill>
                  <a:srgbClr val="4A4A45"/>
                </a:solidFill>
                <a:latin typeface="Lato"/>
                <a:ea typeface="Lato"/>
                <a:cs typeface="Lato"/>
                <a:sym typeface="Lato"/>
              </a:rPr>
              <a:t>Examinar países específicos hace que la historia sea más tangible:</a:t>
            </a:r>
          </a:p>
        </p:txBody>
      </p:sp>
      <p:sp>
        <p:nvSpPr>
          <p:cNvPr id="8" name="TextBox 8"/>
          <p:cNvSpPr txBox="1"/>
          <p:nvPr/>
        </p:nvSpPr>
        <p:spPr>
          <a:xfrm>
            <a:off x="843151" y="2971502"/>
            <a:ext cx="8726790" cy="867673"/>
          </a:xfrm>
          <a:prstGeom prst="rect">
            <a:avLst/>
          </a:prstGeom>
        </p:spPr>
        <p:txBody>
          <a:bodyPr wrap="square" lIns="0" tIns="0" rIns="0" bIns="0" rtlCol="0" anchor="t">
            <a:spAutoFit/>
          </a:bodyPr>
          <a:lstStyle/>
          <a:p>
            <a:pPr marL="329902" lvl="1" indent="-164951" algn="l">
              <a:lnSpc>
                <a:spcPts val="3562"/>
              </a:lnSpc>
              <a:buFont typeface="Arial"/>
              <a:buChar char="•"/>
            </a:pPr>
            <a:r>
              <a:rPr lang="en-US" sz="2187" b="1" err="1">
                <a:solidFill>
                  <a:srgbClr val="4A4A45"/>
                </a:solidFill>
                <a:latin typeface="Lato Bold"/>
                <a:ea typeface="Lato Bold"/>
                <a:cs typeface="Lato Bold"/>
                <a:sym typeface="Lato Bold"/>
              </a:rPr>
              <a:t>Estados</a:t>
            </a:r>
            <a:r>
              <a:rPr lang="en-US" sz="2187" b="1">
                <a:solidFill>
                  <a:srgbClr val="4A4A45"/>
                </a:solidFill>
                <a:latin typeface="Lato Bold"/>
                <a:ea typeface="Lato Bold"/>
                <a:cs typeface="Lato Bold"/>
                <a:sym typeface="Lato Bold"/>
              </a:rPr>
              <a:t> Unidos: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Cerca</a:t>
            </a:r>
            <a:r>
              <a:rPr lang="en-US" sz="2187">
                <a:solidFill>
                  <a:srgbClr val="4A4A45"/>
                </a:solidFill>
                <a:latin typeface="Lato"/>
                <a:ea typeface="Lato"/>
                <a:cs typeface="Lato"/>
                <a:sym typeface="Lato"/>
              </a:rPr>
              <a:t> del 90-95% de </a:t>
            </a:r>
            <a:r>
              <a:rPr lang="en-US" sz="2187" err="1">
                <a:solidFill>
                  <a:srgbClr val="4A4A45"/>
                </a:solidFill>
                <a:latin typeface="Lato"/>
                <a:ea typeface="Lato"/>
                <a:cs typeface="Lato"/>
                <a:sym typeface="Lato"/>
              </a:rPr>
              <a:t>conectividad</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una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economía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altamente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digitalizada</a:t>
            </a:r>
            <a:r>
              <a:rPr lang="en-US" sz="2187">
                <a:solidFill>
                  <a:srgbClr val="4A4A45"/>
                </a:solidFill>
                <a:latin typeface="Lato"/>
                <a:ea typeface="Lato"/>
                <a:cs typeface="Lato"/>
                <a:sym typeface="Lato"/>
              </a:rPr>
              <a:t>.</a:t>
            </a:r>
          </a:p>
        </p:txBody>
      </p:sp>
      <p:sp>
        <p:nvSpPr>
          <p:cNvPr id="9" name="TextBox 9"/>
          <p:cNvSpPr txBox="1"/>
          <p:nvPr/>
        </p:nvSpPr>
        <p:spPr>
          <a:xfrm>
            <a:off x="843151" y="3878486"/>
            <a:ext cx="8726790" cy="867673"/>
          </a:xfrm>
          <a:prstGeom prst="rect">
            <a:avLst/>
          </a:prstGeom>
        </p:spPr>
        <p:txBody>
          <a:bodyPr wrap="square" lIns="0" tIns="0" rIns="0" bIns="0" rtlCol="0" anchor="t">
            <a:spAutoFit/>
          </a:bodyPr>
          <a:lstStyle/>
          <a:p>
            <a:pPr marL="329902" lvl="1" indent="-164951" algn="l">
              <a:lnSpc>
                <a:spcPts val="3562"/>
              </a:lnSpc>
              <a:buFont typeface="Arial"/>
              <a:buChar char="•"/>
            </a:pPr>
            <a:r>
              <a:rPr lang="en-US" sz="2187" b="1">
                <a:solidFill>
                  <a:srgbClr val="4A4A45"/>
                </a:solidFill>
                <a:latin typeface="Lato Bold"/>
                <a:ea typeface="Lato Bold"/>
                <a:cs typeface="Lato Bold"/>
                <a:sym typeface="Lato Bold"/>
              </a:rPr>
              <a:t>China:</a:t>
            </a:r>
            <a:r>
              <a:rPr lang="en-US" sz="2187">
                <a:solidFill>
                  <a:srgbClr val="4A4A45"/>
                </a:solidFill>
                <a:latin typeface="Lato"/>
                <a:ea typeface="Lato"/>
                <a:cs typeface="Lato"/>
                <a:sym typeface="Lato"/>
              </a:rPr>
              <a:t> Adopción rápida desde principios de los 2000, reflejando su expansión tecnológica y urbana.</a:t>
            </a:r>
          </a:p>
        </p:txBody>
      </p:sp>
      <p:sp>
        <p:nvSpPr>
          <p:cNvPr id="10" name="TextBox 10"/>
          <p:cNvSpPr txBox="1"/>
          <p:nvPr/>
        </p:nvSpPr>
        <p:spPr>
          <a:xfrm>
            <a:off x="843151" y="5017384"/>
            <a:ext cx="8329225" cy="1329338"/>
          </a:xfrm>
          <a:prstGeom prst="rect">
            <a:avLst/>
          </a:prstGeom>
        </p:spPr>
        <p:txBody>
          <a:bodyPr wrap="square" lIns="0" tIns="0" rIns="0" bIns="0" rtlCol="0" anchor="t">
            <a:spAutoFit/>
          </a:bodyPr>
          <a:lstStyle/>
          <a:p>
            <a:pPr marL="329902" lvl="1" indent="-164951" algn="l">
              <a:lnSpc>
                <a:spcPts val="3562"/>
              </a:lnSpc>
              <a:buFont typeface="Arial"/>
              <a:buChar char="•"/>
            </a:pPr>
            <a:r>
              <a:rPr lang="en-US" sz="2187" b="1">
                <a:solidFill>
                  <a:srgbClr val="4A4A45"/>
                </a:solidFill>
                <a:latin typeface="Lato Bold"/>
                <a:ea typeface="Lato Bold"/>
                <a:cs typeface="Lato Bold"/>
                <a:sym typeface="Lato Bold"/>
              </a:rPr>
              <a:t>India y </a:t>
            </a:r>
            <a:r>
              <a:rPr lang="en-US" sz="2187" b="1" err="1">
                <a:solidFill>
                  <a:srgbClr val="4A4A45"/>
                </a:solidFill>
                <a:latin typeface="Lato Bold"/>
                <a:ea typeface="Lato Bold"/>
                <a:cs typeface="Lato Bold"/>
                <a:sym typeface="Lato Bold"/>
              </a:rPr>
              <a:t>Brasil</a:t>
            </a:r>
            <a:r>
              <a:rPr lang="en-US" sz="2187" b="1">
                <a:solidFill>
                  <a:srgbClr val="4A4A45"/>
                </a:solidFill>
                <a:latin typeface="Lato Bold"/>
                <a:ea typeface="Lato Bold"/>
                <a:cs typeface="Lato Bold"/>
                <a:sym typeface="Lato Bold"/>
              </a:rPr>
              <a:t>:</a:t>
            </a:r>
            <a:r>
              <a:rPr lang="en-US" sz="2187">
                <a:solidFill>
                  <a:srgbClr val="4A4A45"/>
                </a:solidFill>
                <a:latin typeface="Lato"/>
                <a:ea typeface="Lato"/>
                <a:cs typeface="Lato"/>
                <a:sym typeface="Lato"/>
              </a:rPr>
              <a:t> Progreso </a:t>
            </a:r>
            <a:r>
              <a:rPr lang="en-US" sz="2187" err="1">
                <a:solidFill>
                  <a:srgbClr val="4A4A45"/>
                </a:solidFill>
                <a:latin typeface="Lato"/>
                <a:ea typeface="Lato"/>
                <a:cs typeface="Lato"/>
                <a:sym typeface="Lato"/>
              </a:rPr>
              <a:t>constante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pero</a:t>
            </a:r>
            <a:r>
              <a:rPr lang="en-US" sz="2187">
                <a:solidFill>
                  <a:srgbClr val="4A4A45"/>
                </a:solidFill>
                <a:latin typeface="Lato"/>
                <a:ea typeface="Lato"/>
                <a:cs typeface="Lato"/>
                <a:sym typeface="Lato"/>
              </a:rPr>
              <a:t> con </a:t>
            </a:r>
            <a:r>
              <a:rPr lang="en-US" sz="2187" err="1">
                <a:solidFill>
                  <a:srgbClr val="4A4A45"/>
                </a:solidFill>
                <a:latin typeface="Lato"/>
                <a:ea typeface="Lato"/>
                <a:cs typeface="Lato"/>
                <a:sym typeface="Lato"/>
              </a:rPr>
              <a:t>una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brecha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persistente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comparación</a:t>
            </a:r>
            <a:r>
              <a:rPr lang="en-US" sz="2187">
                <a:solidFill>
                  <a:srgbClr val="4A4A45"/>
                </a:solidFill>
                <a:latin typeface="Lato"/>
                <a:ea typeface="Lato"/>
                <a:cs typeface="Lato"/>
                <a:sym typeface="Lato"/>
              </a:rPr>
              <a:t> con las </a:t>
            </a:r>
            <a:r>
              <a:rPr lang="en-US" sz="2187" err="1">
                <a:solidFill>
                  <a:srgbClr val="4A4A45"/>
                </a:solidFill>
                <a:latin typeface="Lato"/>
                <a:ea typeface="Lato"/>
                <a:cs typeface="Lato"/>
                <a:sym typeface="Lato"/>
              </a:rPr>
              <a:t>economías</a:t>
            </a:r>
            <a:r>
              <a:rPr lang="en-US" sz="2187">
                <a:solidFill>
                  <a:srgbClr val="4A4A45"/>
                </a:solidFill>
                <a:latin typeface="Lato"/>
                <a:ea typeface="Lato"/>
                <a:cs typeface="Lato"/>
                <a:sym typeface="Lato"/>
              </a:rPr>
              <a:t> de </a:t>
            </a:r>
            <a:r>
              <a:rPr lang="en-US" sz="2187" err="1">
                <a:solidFill>
                  <a:srgbClr val="4A4A45"/>
                </a:solidFill>
                <a:latin typeface="Lato"/>
                <a:ea typeface="Lato"/>
                <a:cs typeface="Lato"/>
                <a:sym typeface="Lato"/>
              </a:rPr>
              <a:t>mayores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ingresos</a:t>
            </a:r>
            <a:r>
              <a:rPr lang="en-US" sz="2187">
                <a:solidFill>
                  <a:srgbClr val="4A4A45"/>
                </a:solidFill>
                <a:latin typeface="Lato"/>
                <a:ea typeface="Lato"/>
                <a:cs typeface="Lato"/>
                <a:sym typeface="Lato"/>
              </a:rPr>
              <a:t>.</a:t>
            </a:r>
          </a:p>
        </p:txBody>
      </p:sp>
      <p:sp>
        <p:nvSpPr>
          <p:cNvPr id="11" name="TextBox 11"/>
          <p:cNvSpPr txBox="1"/>
          <p:nvPr/>
        </p:nvSpPr>
        <p:spPr>
          <a:xfrm>
            <a:off x="843151" y="6536129"/>
            <a:ext cx="8296095" cy="1329338"/>
          </a:xfrm>
          <a:prstGeom prst="rect">
            <a:avLst/>
          </a:prstGeom>
        </p:spPr>
        <p:txBody>
          <a:bodyPr wrap="square" lIns="0" tIns="0" rIns="0" bIns="0" rtlCol="0" anchor="t">
            <a:spAutoFit/>
          </a:bodyPr>
          <a:lstStyle/>
          <a:p>
            <a:pPr marL="329902" lvl="1" indent="-164951" algn="l">
              <a:lnSpc>
                <a:spcPts val="3562"/>
              </a:lnSpc>
              <a:buFont typeface="Arial"/>
              <a:buChar char="•"/>
            </a:pPr>
            <a:r>
              <a:rPr lang="en-US" sz="2187" b="1" err="1">
                <a:solidFill>
                  <a:srgbClr val="4A4A45"/>
                </a:solidFill>
                <a:latin typeface="Lato Bold"/>
                <a:ea typeface="Lato Bold"/>
                <a:cs typeface="Lato Bold"/>
                <a:sym typeface="Lato Bold"/>
              </a:rPr>
              <a:t>Sudáfrica</a:t>
            </a:r>
            <a:r>
              <a:rPr lang="en-US" sz="2187" b="1">
                <a:solidFill>
                  <a:srgbClr val="4A4A45"/>
                </a:solidFill>
                <a:latin typeface="Lato Bold"/>
                <a:ea typeface="Lato Bold"/>
                <a:cs typeface="Lato Bold"/>
                <a:sym typeface="Lato Bold"/>
              </a:rPr>
              <a:t>:</a:t>
            </a:r>
            <a:r>
              <a:rPr lang="en-US" sz="2187">
                <a:solidFill>
                  <a:srgbClr val="4A4A45"/>
                </a:solidFill>
                <a:latin typeface="Lato"/>
                <a:ea typeface="Lato"/>
                <a:cs typeface="Lato"/>
                <a:sym typeface="Lato"/>
              </a:rPr>
              <a:t> Una de las </a:t>
            </a:r>
            <a:r>
              <a:rPr lang="en-US" sz="2187" err="1">
                <a:solidFill>
                  <a:srgbClr val="4A4A45"/>
                </a:solidFill>
                <a:latin typeface="Lato"/>
                <a:ea typeface="Lato"/>
                <a:cs typeface="Lato"/>
                <a:sym typeface="Lato"/>
              </a:rPr>
              <a:t>naciones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más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conectadas</a:t>
            </a:r>
            <a:r>
              <a:rPr lang="en-US" sz="2187">
                <a:solidFill>
                  <a:srgbClr val="4A4A45"/>
                </a:solidFill>
                <a:latin typeface="Lato"/>
                <a:ea typeface="Lato"/>
                <a:cs typeface="Lato"/>
                <a:sym typeface="Lato"/>
              </a:rPr>
              <a:t> del África </a:t>
            </a:r>
            <a:r>
              <a:rPr lang="en-US" sz="2187" err="1">
                <a:solidFill>
                  <a:srgbClr val="4A4A45"/>
                </a:solidFill>
                <a:latin typeface="Lato"/>
                <a:ea typeface="Lato"/>
                <a:cs typeface="Lato"/>
                <a:sym typeface="Lato"/>
              </a:rPr>
              <a:t>subsahariana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pero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significativamente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por</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debajo</a:t>
            </a:r>
            <a:r>
              <a:rPr lang="en-US" sz="2187">
                <a:solidFill>
                  <a:srgbClr val="4A4A45"/>
                </a:solidFill>
                <a:latin typeface="Lato"/>
                <a:ea typeface="Lato"/>
                <a:cs typeface="Lato"/>
                <a:sym typeface="Lato"/>
              </a:rPr>
              <a:t> de </a:t>
            </a:r>
            <a:r>
              <a:rPr lang="en-US" sz="2187" err="1">
                <a:solidFill>
                  <a:srgbClr val="4A4A45"/>
                </a:solidFill>
                <a:latin typeface="Lato"/>
                <a:ea typeface="Lato"/>
                <a:cs typeface="Lato"/>
                <a:sym typeface="Lato"/>
              </a:rPr>
              <a:t>los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niveles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observados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EE. UU. o China.</a:t>
            </a:r>
          </a:p>
        </p:txBody>
      </p:sp>
      <p:sp>
        <p:nvSpPr>
          <p:cNvPr id="12" name="TextBox 12"/>
          <p:cNvSpPr txBox="1"/>
          <p:nvPr/>
        </p:nvSpPr>
        <p:spPr>
          <a:xfrm>
            <a:off x="1837064" y="8136692"/>
            <a:ext cx="15203789" cy="867673"/>
          </a:xfrm>
          <a:prstGeom prst="rect">
            <a:avLst/>
          </a:prstGeom>
        </p:spPr>
        <p:txBody>
          <a:bodyPr wrap="square" lIns="0" tIns="0" rIns="0" bIns="0" rtlCol="0" anchor="t">
            <a:spAutoFit/>
          </a:bodyPr>
          <a:lstStyle/>
          <a:p>
            <a:pPr algn="l">
              <a:lnSpc>
                <a:spcPts val="3562"/>
              </a:lnSpc>
            </a:pPr>
            <a:r>
              <a:rPr lang="en-US" sz="2187">
                <a:solidFill>
                  <a:srgbClr val="4A4A45"/>
                </a:solidFill>
                <a:latin typeface="Lato"/>
                <a:ea typeface="Lato"/>
                <a:cs typeface="Lato"/>
                <a:sym typeface="Lato"/>
              </a:rPr>
              <a:t>Esta </a:t>
            </a:r>
            <a:r>
              <a:rPr lang="en-US" sz="2187" err="1">
                <a:solidFill>
                  <a:srgbClr val="4A4A45"/>
                </a:solidFill>
                <a:latin typeface="Lato"/>
                <a:ea typeface="Lato"/>
                <a:cs typeface="Lato"/>
                <a:sym typeface="Lato"/>
              </a:rPr>
              <a:t>comparación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enfatiza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que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acceso</a:t>
            </a:r>
            <a:r>
              <a:rPr lang="en-US" sz="2187">
                <a:solidFill>
                  <a:srgbClr val="4A4A45"/>
                </a:solidFill>
                <a:latin typeface="Lato"/>
                <a:ea typeface="Lato"/>
                <a:cs typeface="Lato"/>
                <a:sym typeface="Lato"/>
              </a:rPr>
              <a:t> a internet </a:t>
            </a:r>
            <a:r>
              <a:rPr lang="en-US" sz="2187" err="1">
                <a:solidFill>
                  <a:srgbClr val="4A4A45"/>
                </a:solidFill>
                <a:latin typeface="Lato"/>
                <a:ea typeface="Lato"/>
                <a:cs typeface="Lato"/>
                <a:sym typeface="Lato"/>
              </a:rPr>
              <a:t>depende</a:t>
            </a:r>
            <a:r>
              <a:rPr lang="en-US" sz="2187">
                <a:solidFill>
                  <a:srgbClr val="4A4A45"/>
                </a:solidFill>
                <a:latin typeface="Lato"/>
                <a:ea typeface="Lato"/>
                <a:cs typeface="Lato"/>
                <a:sym typeface="Lato"/>
              </a:rPr>
              <a:t> no solo del </a:t>
            </a:r>
            <a:r>
              <a:rPr lang="en-US" sz="2187" err="1">
                <a:solidFill>
                  <a:srgbClr val="4A4A45"/>
                </a:solidFill>
                <a:latin typeface="Lato"/>
                <a:ea typeface="Lato"/>
                <a:cs typeface="Lato"/>
                <a:sym typeface="Lato"/>
              </a:rPr>
              <a:t>tiempo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sino</a:t>
            </a:r>
            <a:r>
              <a:rPr lang="en-US" sz="2187">
                <a:solidFill>
                  <a:srgbClr val="4A4A45"/>
                </a:solidFill>
                <a:latin typeface="Lato"/>
                <a:ea typeface="Lato"/>
                <a:cs typeface="Lato"/>
                <a:sym typeface="Lato"/>
              </a:rPr>
              <a:t> también de la </a:t>
            </a:r>
            <a:r>
              <a:rPr lang="en-US" sz="2187" err="1">
                <a:solidFill>
                  <a:srgbClr val="4A4A45"/>
                </a:solidFill>
                <a:latin typeface="Lato"/>
                <a:ea typeface="Lato"/>
                <a:cs typeface="Lato"/>
                <a:sym typeface="Lato"/>
              </a:rPr>
              <a:t>política</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inversión</a:t>
            </a:r>
            <a:r>
              <a:rPr lang="en-US" sz="2187">
                <a:solidFill>
                  <a:srgbClr val="4A4A45"/>
                </a:solidFill>
                <a:latin typeface="Lato"/>
                <a:ea typeface="Lato"/>
                <a:cs typeface="Lato"/>
                <a:sym typeface="Lato"/>
              </a:rPr>
              <a:t> y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contexto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socioeconómico</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brecha</a:t>
            </a:r>
            <a:r>
              <a:rPr lang="en-US" sz="2187">
                <a:solidFill>
                  <a:srgbClr val="4A4A45"/>
                </a:solidFill>
                <a:latin typeface="Lato"/>
                <a:ea typeface="Lato"/>
                <a:cs typeface="Lato"/>
                <a:sym typeface="Lato"/>
              </a:rPr>
              <a:t> digital es un </a:t>
            </a:r>
            <a:r>
              <a:rPr lang="en-US" sz="2187" err="1">
                <a:solidFill>
                  <a:srgbClr val="4A4A45"/>
                </a:solidFill>
                <a:latin typeface="Lato"/>
                <a:ea typeface="Lato"/>
                <a:cs typeface="Lato"/>
                <a:sym typeface="Lato"/>
              </a:rPr>
              <a:t>desafío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multifacético</a:t>
            </a:r>
            <a:r>
              <a:rPr lang="en-US" sz="2187">
                <a:solidFill>
                  <a:srgbClr val="4A4A45"/>
                </a:solidFill>
                <a:latin typeface="Lato"/>
                <a:ea typeface="Lato"/>
                <a:cs typeface="Lato"/>
                <a:sym typeface="Lato"/>
              </a:rPr>
              <a:t>.</a:t>
            </a:r>
          </a:p>
        </p:txBody>
      </p:sp>
      <p:pic>
        <p:nvPicPr>
          <p:cNvPr id="16" name="Imagen 15">
            <a:extLst>
              <a:ext uri="{FF2B5EF4-FFF2-40B4-BE49-F238E27FC236}">
                <a16:creationId xmlns:a16="http://schemas.microsoft.com/office/drawing/2014/main" id="{4622BE3C-93AE-EDBC-85E2-4DA4A3909FC4}"/>
              </a:ext>
            </a:extLst>
          </p:cNvPr>
          <p:cNvPicPr>
            <a:picLocks noChangeAspect="1"/>
          </p:cNvPicPr>
          <p:nvPr/>
        </p:nvPicPr>
        <p:blipFill>
          <a:blip r:embed="rId4" cstate="print">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tretch>
            <a:fillRect/>
          </a:stretch>
        </p:blipFill>
        <p:spPr>
          <a:xfrm>
            <a:off x="9988827" y="2612335"/>
            <a:ext cx="7621989" cy="4817580"/>
          </a:xfrm>
          <a:prstGeom prst="rect">
            <a:avLst/>
          </a:prstGeom>
        </p:spPr>
      </p:pic>
      <p:sp>
        <p:nvSpPr>
          <p:cNvPr id="18" name="CuadroTexto 17">
            <a:extLst>
              <a:ext uri="{FF2B5EF4-FFF2-40B4-BE49-F238E27FC236}">
                <a16:creationId xmlns:a16="http://schemas.microsoft.com/office/drawing/2014/main" id="{C7828C26-F7F2-933A-FD80-8571A843250E}"/>
              </a:ext>
            </a:extLst>
          </p:cNvPr>
          <p:cNvSpPr txBox="1"/>
          <p:nvPr/>
        </p:nvSpPr>
        <p:spPr>
          <a:xfrm>
            <a:off x="10561983" y="1707874"/>
            <a:ext cx="6477000" cy="820417"/>
          </a:xfrm>
          <a:prstGeom prst="rect">
            <a:avLst/>
          </a:prstGeom>
        </p:spPr>
        <p:txBody>
          <a:bodyPr wrap="square" lIns="0" tIns="0" rIns="0" bIns="0" rtlCol="0" anchor="t">
            <a:spAutoFit/>
          </a:bodyPr>
          <a:lstStyle>
            <a:defPPr>
              <a:defRPr lang="en-US"/>
            </a:defPPr>
            <a:lvl1pPr>
              <a:lnSpc>
                <a:spcPts val="3374"/>
              </a:lnSpc>
              <a:defRPr sz="21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gn="ctr"/>
            <a:r>
              <a:rPr lang="es-MX"/>
              <a:t>Trayectorias contrastantes en la adopción de Internet entre países</a:t>
            </a:r>
            <a:endParaRPr lang="es-CL"/>
          </a:p>
        </p:txBody>
      </p:sp>
      <p:pic>
        <p:nvPicPr>
          <p:cNvPr id="4" name="Imagen 14" descr="Logos - Imagen UDD">
            <a:extLst>
              <a:ext uri="{FF2B5EF4-FFF2-40B4-BE49-F238E27FC236}">
                <a16:creationId xmlns:a16="http://schemas.microsoft.com/office/drawing/2014/main" id="{97EC724C-E06F-0643-1107-D7A8EE8C66BD}"/>
              </a:ext>
            </a:extLst>
          </p:cNvPr>
          <p:cNvPicPr>
            <a:picLocks noChangeAspect="1"/>
          </p:cNvPicPr>
          <p:nvPr/>
        </p:nvPicPr>
        <p:blipFill>
          <a:blip r:embed="rId6"/>
          <a:srcRect r="1633" b="6494"/>
          <a:stretch>
            <a:fillRect/>
          </a:stretch>
        </p:blipFill>
        <p:spPr>
          <a:xfrm>
            <a:off x="14952735" y="208251"/>
            <a:ext cx="3120258" cy="8812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3" name="Picture 42" descr="A map of the world with points and dots&#10;&#10;AI-generated content may be incorrect.">
            <a:extLst>
              <a:ext uri="{FF2B5EF4-FFF2-40B4-BE49-F238E27FC236}">
                <a16:creationId xmlns:a16="http://schemas.microsoft.com/office/drawing/2014/main" id="{4B7D48CA-4278-6FBB-3765-B850BBD6260B}"/>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6" name="TextBox 6"/>
          <p:cNvSpPr txBox="1"/>
          <p:nvPr/>
        </p:nvSpPr>
        <p:spPr>
          <a:xfrm>
            <a:off x="992238" y="838497"/>
            <a:ext cx="13017848" cy="474489"/>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n-US" sz="5400" err="1">
                <a:sym typeface="Lato Bold"/>
              </a:rPr>
              <a:t>Llamado</a:t>
            </a:r>
            <a:r>
              <a:rPr lang="en-US" sz="5400">
                <a:sym typeface="Lato Bold"/>
              </a:rPr>
              <a:t> a la </a:t>
            </a:r>
            <a:r>
              <a:rPr lang="en-US" sz="5400" err="1">
                <a:sym typeface="Lato Bold"/>
              </a:rPr>
              <a:t>Acción</a:t>
            </a:r>
            <a:r>
              <a:rPr lang="en-US" sz="5400">
                <a:sym typeface="Lato Bold"/>
              </a:rPr>
              <a:t>: </a:t>
            </a:r>
            <a:r>
              <a:rPr lang="en-US" sz="5400" err="1">
                <a:sym typeface="Lato Bold"/>
              </a:rPr>
              <a:t>Acortando</a:t>
            </a:r>
            <a:r>
              <a:rPr lang="en-US" sz="5400">
                <a:sym typeface="Lato Bold"/>
              </a:rPr>
              <a:t> la Brecha</a:t>
            </a:r>
          </a:p>
        </p:txBody>
      </p:sp>
      <p:sp>
        <p:nvSpPr>
          <p:cNvPr id="7" name="TextBox 7"/>
          <p:cNvSpPr txBox="1"/>
          <p:nvPr/>
        </p:nvSpPr>
        <p:spPr>
          <a:xfrm>
            <a:off x="990600" y="1943100"/>
            <a:ext cx="16303526" cy="1456135"/>
          </a:xfrm>
          <a:prstGeom prst="rect">
            <a:avLst/>
          </a:prstGeom>
        </p:spPr>
        <p:txBody>
          <a:bodyPr lIns="0" tIns="0" rIns="0" bIns="0" rtlCol="0" anchor="t">
            <a:spAutoFit/>
          </a:bodyPr>
          <a:lstStyle/>
          <a:p>
            <a:pPr algn="l">
              <a:lnSpc>
                <a:spcPts val="3562"/>
              </a:lnSpc>
            </a:pPr>
            <a:r>
              <a:rPr lang="en-US" sz="2187">
                <a:solidFill>
                  <a:srgbClr val="4A4A45"/>
                </a:solidFill>
                <a:latin typeface="Lato"/>
                <a:ea typeface="Lato"/>
                <a:cs typeface="Lato"/>
                <a:sym typeface="Lato"/>
              </a:rPr>
              <a:t>El </a:t>
            </a:r>
            <a:r>
              <a:rPr lang="en-US" sz="2187" err="1">
                <a:solidFill>
                  <a:srgbClr val="4A4A45"/>
                </a:solidFill>
                <a:latin typeface="Lato"/>
                <a:ea typeface="Lato"/>
                <a:cs typeface="Lato"/>
                <a:sym typeface="Lato"/>
              </a:rPr>
              <a:t>mensaje</a:t>
            </a:r>
            <a:r>
              <a:rPr lang="en-US" sz="2187">
                <a:solidFill>
                  <a:srgbClr val="4A4A45"/>
                </a:solidFill>
                <a:latin typeface="Lato"/>
                <a:ea typeface="Lato"/>
                <a:cs typeface="Lato"/>
                <a:sym typeface="Lato"/>
              </a:rPr>
              <a:t> central es claro: </a:t>
            </a:r>
            <a:r>
              <a:rPr lang="en-US" sz="2187" err="1">
                <a:solidFill>
                  <a:srgbClr val="4A4A45"/>
                </a:solidFill>
                <a:latin typeface="Lato"/>
                <a:ea typeface="Lato"/>
                <a:cs typeface="Lato"/>
                <a:sym typeface="Lato"/>
              </a:rPr>
              <a:t>si</a:t>
            </a:r>
            <a:r>
              <a:rPr lang="en-US" sz="2187">
                <a:solidFill>
                  <a:srgbClr val="4A4A45"/>
                </a:solidFill>
                <a:latin typeface="Lato"/>
                <a:ea typeface="Lato"/>
                <a:cs typeface="Lato"/>
                <a:sym typeface="Lato"/>
              </a:rPr>
              <a:t> bien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uso</a:t>
            </a:r>
            <a:r>
              <a:rPr lang="en-US" sz="2187">
                <a:solidFill>
                  <a:srgbClr val="4A4A45"/>
                </a:solidFill>
                <a:latin typeface="Lato"/>
                <a:ea typeface="Lato"/>
                <a:cs typeface="Lato"/>
                <a:sym typeface="Lato"/>
              </a:rPr>
              <a:t> de internet ha </a:t>
            </a:r>
            <a:r>
              <a:rPr lang="en-US" sz="2187" err="1">
                <a:solidFill>
                  <a:srgbClr val="4A4A45"/>
                </a:solidFill>
                <a:latin typeface="Lato"/>
                <a:ea typeface="Lato"/>
                <a:cs typeface="Lato"/>
                <a:sym typeface="Lato"/>
              </a:rPr>
              <a:t>crecido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universalmente</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brecha</a:t>
            </a:r>
            <a:r>
              <a:rPr lang="en-US" sz="2187">
                <a:solidFill>
                  <a:srgbClr val="4A4A45"/>
                </a:solidFill>
                <a:latin typeface="Lato"/>
                <a:ea typeface="Lato"/>
                <a:cs typeface="Lato"/>
                <a:sym typeface="Lato"/>
              </a:rPr>
              <a:t> digital, </a:t>
            </a:r>
            <a:r>
              <a:rPr lang="en-US" sz="2187" err="1">
                <a:solidFill>
                  <a:srgbClr val="4A4A45"/>
                </a:solidFill>
                <a:latin typeface="Lato"/>
                <a:ea typeface="Lato"/>
                <a:cs typeface="Lato"/>
                <a:sym typeface="Lato"/>
              </a:rPr>
              <a:t>particularmente</a:t>
            </a:r>
            <a:r>
              <a:rPr lang="en-US" sz="2187">
                <a:solidFill>
                  <a:srgbClr val="4A4A45"/>
                </a:solidFill>
                <a:latin typeface="Lato"/>
                <a:ea typeface="Lato"/>
                <a:cs typeface="Lato"/>
                <a:sym typeface="Lato"/>
              </a:rPr>
              <a:t> con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África </a:t>
            </a:r>
            <a:r>
              <a:rPr lang="en-US" sz="2187" err="1">
                <a:solidFill>
                  <a:srgbClr val="4A4A45"/>
                </a:solidFill>
                <a:latin typeface="Lato"/>
                <a:ea typeface="Lato"/>
                <a:cs typeface="Lato"/>
                <a:sym typeface="Lato"/>
              </a:rPr>
              <a:t>subsahariana</a:t>
            </a:r>
            <a:r>
              <a:rPr lang="en-US" sz="2187">
                <a:solidFill>
                  <a:srgbClr val="4A4A45"/>
                </a:solidFill>
                <a:latin typeface="Lato"/>
                <a:ea typeface="Lato"/>
                <a:cs typeface="Lato"/>
                <a:sym typeface="Lato"/>
              </a:rPr>
              <a:t>, se </a:t>
            </a:r>
            <a:r>
              <a:rPr lang="en-US" sz="2187" err="1">
                <a:solidFill>
                  <a:srgbClr val="4A4A45"/>
                </a:solidFill>
                <a:latin typeface="Lato"/>
                <a:ea typeface="Lato"/>
                <a:cs typeface="Lato"/>
                <a:sym typeface="Lato"/>
              </a:rPr>
              <a:t>está</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ampliando</a:t>
            </a:r>
            <a:r>
              <a:rPr lang="en-US" sz="2187">
                <a:solidFill>
                  <a:srgbClr val="4A4A45"/>
                </a:solidFill>
                <a:latin typeface="Lato"/>
                <a:ea typeface="Lato"/>
                <a:cs typeface="Lato"/>
                <a:sym typeface="Lato"/>
              </a:rPr>
              <a:t>. Esto </a:t>
            </a:r>
            <a:r>
              <a:rPr lang="en-US" sz="2187" err="1">
                <a:solidFill>
                  <a:srgbClr val="4A4A45"/>
                </a:solidFill>
                <a:latin typeface="Lato"/>
                <a:ea typeface="Lato"/>
                <a:cs typeface="Lato"/>
                <a:sym typeface="Lato"/>
              </a:rPr>
              <a:t>exige</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priorización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urgente</a:t>
            </a:r>
            <a:r>
              <a:rPr lang="en-US" sz="2187">
                <a:solidFill>
                  <a:srgbClr val="4A4A45"/>
                </a:solidFill>
                <a:latin typeface="Lato"/>
                <a:ea typeface="Lato"/>
                <a:cs typeface="Lato"/>
                <a:sym typeface="Lato"/>
              </a:rPr>
              <a:t> de </a:t>
            </a:r>
            <a:r>
              <a:rPr lang="en-US" sz="2187" err="1">
                <a:solidFill>
                  <a:srgbClr val="4A4A45"/>
                </a:solidFill>
                <a:latin typeface="Lato"/>
                <a:ea typeface="Lato"/>
                <a:cs typeface="Lato"/>
                <a:sym typeface="Lato"/>
              </a:rPr>
              <a:t>políticas</a:t>
            </a:r>
            <a:r>
              <a:rPr lang="en-US" sz="2187">
                <a:solidFill>
                  <a:srgbClr val="4A4A45"/>
                </a:solidFill>
                <a:latin typeface="Lato"/>
                <a:ea typeface="Lato"/>
                <a:cs typeface="Lato"/>
                <a:sym typeface="Lato"/>
              </a:rPr>
              <a:t> e </a:t>
            </a:r>
            <a:r>
              <a:rPr lang="en-US" sz="2187" err="1">
                <a:solidFill>
                  <a:srgbClr val="4A4A45"/>
                </a:solidFill>
                <a:latin typeface="Lato"/>
                <a:ea typeface="Lato"/>
                <a:cs typeface="Lato"/>
                <a:sym typeface="Lato"/>
              </a:rPr>
              <a:t>inversiones</a:t>
            </a:r>
            <a:r>
              <a:rPr lang="en-US" sz="2187">
                <a:solidFill>
                  <a:srgbClr val="4A4A45"/>
                </a:solidFill>
                <a:latin typeface="Lato"/>
                <a:ea typeface="Lato"/>
                <a:cs typeface="Lato"/>
                <a:sym typeface="Lato"/>
              </a:rPr>
              <a:t> para </a:t>
            </a:r>
            <a:r>
              <a:rPr lang="en-US" sz="2187" err="1">
                <a:solidFill>
                  <a:srgbClr val="4A4A45"/>
                </a:solidFill>
                <a:latin typeface="Lato"/>
                <a:ea typeface="Lato"/>
                <a:cs typeface="Lato"/>
                <a:sym typeface="Lato"/>
              </a:rPr>
              <a:t>acelerar</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inclusión</a:t>
            </a:r>
            <a:r>
              <a:rPr lang="en-US" sz="2187">
                <a:solidFill>
                  <a:srgbClr val="4A4A45"/>
                </a:solidFill>
                <a:latin typeface="Lato"/>
                <a:ea typeface="Lato"/>
                <a:cs typeface="Lato"/>
                <a:sym typeface="Lato"/>
              </a:rPr>
              <a:t> digital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las regiones </a:t>
            </a:r>
            <a:r>
              <a:rPr lang="en-US" sz="2187" err="1">
                <a:solidFill>
                  <a:srgbClr val="4A4A45"/>
                </a:solidFill>
                <a:latin typeface="Lato"/>
                <a:ea typeface="Lato"/>
                <a:cs typeface="Lato"/>
                <a:sym typeface="Lato"/>
              </a:rPr>
              <a:t>rezagadas</a:t>
            </a:r>
            <a:r>
              <a:rPr lang="en-US" sz="2187">
                <a:solidFill>
                  <a:srgbClr val="4A4A45"/>
                </a:solidFill>
                <a:latin typeface="Lato"/>
                <a:ea typeface="Lato"/>
                <a:cs typeface="Lato"/>
                <a:sym typeface="Lato"/>
              </a:rPr>
              <a:t>.</a:t>
            </a:r>
          </a:p>
        </p:txBody>
      </p:sp>
      <p:sp>
        <p:nvSpPr>
          <p:cNvPr id="42" name="TextBox 42"/>
          <p:cNvSpPr txBox="1"/>
          <p:nvPr/>
        </p:nvSpPr>
        <p:spPr>
          <a:xfrm>
            <a:off x="1282148" y="8738152"/>
            <a:ext cx="16303526" cy="1002506"/>
          </a:xfrm>
          <a:prstGeom prst="rect">
            <a:avLst/>
          </a:prstGeom>
        </p:spPr>
        <p:txBody>
          <a:bodyPr lIns="0" tIns="0" rIns="0" bIns="0" rtlCol="0" anchor="t">
            <a:spAutoFit/>
          </a:bodyPr>
          <a:lstStyle/>
          <a:p>
            <a:pPr algn="l">
              <a:lnSpc>
                <a:spcPts val="3562"/>
              </a:lnSpc>
            </a:pPr>
            <a:r>
              <a:rPr lang="en-US" sz="2187">
                <a:solidFill>
                  <a:srgbClr val="4A4A45"/>
                </a:solidFill>
                <a:latin typeface="Lato"/>
                <a:ea typeface="Lato"/>
                <a:cs typeface="Lato"/>
                <a:sym typeface="Lato"/>
              </a:rPr>
              <a:t>De lo </a:t>
            </a:r>
            <a:r>
              <a:rPr lang="en-US" sz="2187" err="1">
                <a:solidFill>
                  <a:srgbClr val="4A4A45"/>
                </a:solidFill>
                <a:latin typeface="Lato"/>
                <a:ea typeface="Lato"/>
                <a:cs typeface="Lato"/>
                <a:sym typeface="Lato"/>
              </a:rPr>
              <a:t>contrario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esta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desigualdad</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acceso</a:t>
            </a:r>
            <a:r>
              <a:rPr lang="en-US" sz="2187">
                <a:solidFill>
                  <a:srgbClr val="4A4A45"/>
                </a:solidFill>
                <a:latin typeface="Lato"/>
                <a:ea typeface="Lato"/>
                <a:cs typeface="Lato"/>
                <a:sym typeface="Lato"/>
              </a:rPr>
              <a:t> a internet </a:t>
            </a:r>
            <a:r>
              <a:rPr lang="en-US" sz="2187" err="1">
                <a:solidFill>
                  <a:srgbClr val="4A4A45"/>
                </a:solidFill>
                <a:latin typeface="Lato"/>
                <a:ea typeface="Lato"/>
                <a:cs typeface="Lato"/>
                <a:sym typeface="Lato"/>
              </a:rPr>
              <a:t>podría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traducirse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nuevas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brechas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educativas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laborales</a:t>
            </a:r>
            <a:r>
              <a:rPr lang="en-US" sz="2187">
                <a:solidFill>
                  <a:srgbClr val="4A4A45"/>
                </a:solidFill>
                <a:latin typeface="Lato"/>
                <a:ea typeface="Lato"/>
                <a:cs typeface="Lato"/>
                <a:sym typeface="Lato"/>
              </a:rPr>
              <a:t> y </a:t>
            </a:r>
            <a:r>
              <a:rPr lang="en-US" sz="2187" err="1">
                <a:solidFill>
                  <a:srgbClr val="4A4A45"/>
                </a:solidFill>
                <a:latin typeface="Lato"/>
                <a:ea typeface="Lato"/>
                <a:cs typeface="Lato"/>
                <a:sym typeface="Lato"/>
              </a:rPr>
              <a:t>sociales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las </a:t>
            </a:r>
            <a:r>
              <a:rPr lang="en-US" sz="2187" err="1">
                <a:solidFill>
                  <a:srgbClr val="4A4A45"/>
                </a:solidFill>
                <a:latin typeface="Lato"/>
                <a:ea typeface="Lato"/>
                <a:cs typeface="Lato"/>
                <a:sym typeface="Lato"/>
              </a:rPr>
              <a:t>próximas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décadas</a:t>
            </a:r>
            <a:r>
              <a:rPr lang="en-US" sz="2187">
                <a:solidFill>
                  <a:srgbClr val="4A4A45"/>
                </a:solidFill>
                <a:latin typeface="Lato"/>
                <a:ea typeface="Lato"/>
                <a:cs typeface="Lato"/>
                <a:sym typeface="Lato"/>
              </a:rPr>
              <a:t>.</a:t>
            </a:r>
          </a:p>
        </p:txBody>
      </p:sp>
      <p:sp>
        <p:nvSpPr>
          <p:cNvPr id="4" name="AutoShape 5">
            <a:extLst>
              <a:ext uri="{FF2B5EF4-FFF2-40B4-BE49-F238E27FC236}">
                <a16:creationId xmlns:a16="http://schemas.microsoft.com/office/drawing/2014/main" id="{25D333DF-FC91-E508-0FAC-E9E91F2F4406}"/>
              </a:ext>
            </a:extLst>
          </p:cNvPr>
          <p:cNvSpPr/>
          <p:nvPr/>
        </p:nvSpPr>
        <p:spPr>
          <a:xfrm>
            <a:off x="406445" y="3403325"/>
            <a:ext cx="4166775" cy="4925461"/>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12" name="TextBox 12"/>
          <p:cNvSpPr txBox="1"/>
          <p:nvPr/>
        </p:nvSpPr>
        <p:spPr>
          <a:xfrm>
            <a:off x="994147" y="3834273"/>
            <a:ext cx="2924248" cy="828560"/>
          </a:xfrm>
          <a:prstGeom prst="rect">
            <a:avLst/>
          </a:prstGeom>
          <a:ln>
            <a:noFill/>
          </a:ln>
        </p:spPr>
        <p:txBody>
          <a:bodyPr wrap="square" lIns="0" tIns="0" rIns="0" bIns="0" rtlCol="0" anchor="t">
            <a:spAutoFit/>
          </a:bodyPr>
          <a:lstStyle/>
          <a:p>
            <a:pPr algn="ctr">
              <a:lnSpc>
                <a:spcPts val="3437"/>
              </a:lnSpc>
            </a:pPr>
            <a:r>
              <a:rPr lang="en-US" sz="2400" b="1" err="1">
                <a:solidFill>
                  <a:srgbClr val="4A4A45"/>
                </a:solidFill>
                <a:latin typeface="Lato Bold"/>
                <a:ea typeface="Lato Bold"/>
                <a:cs typeface="Lato Bold"/>
                <a:sym typeface="Lato Bold"/>
              </a:rPr>
              <a:t>Invertir</a:t>
            </a:r>
            <a:r>
              <a:rPr lang="en-US" sz="2400" b="1">
                <a:solidFill>
                  <a:srgbClr val="4A4A45"/>
                </a:solidFill>
                <a:latin typeface="Lato Bold"/>
                <a:ea typeface="Lato Bold"/>
                <a:cs typeface="Lato Bold"/>
                <a:sym typeface="Lato Bold"/>
              </a:rPr>
              <a:t> </a:t>
            </a:r>
            <a:r>
              <a:rPr lang="en-US" sz="2400" b="1" err="1">
                <a:solidFill>
                  <a:srgbClr val="4A4A45"/>
                </a:solidFill>
                <a:latin typeface="Lato Bold"/>
                <a:ea typeface="Lato Bold"/>
                <a:cs typeface="Lato Bold"/>
                <a:sym typeface="Lato Bold"/>
              </a:rPr>
              <a:t>en</a:t>
            </a:r>
            <a:r>
              <a:rPr lang="en-US" sz="2400" b="1">
                <a:solidFill>
                  <a:srgbClr val="4A4A45"/>
                </a:solidFill>
                <a:latin typeface="Lato Bold"/>
                <a:ea typeface="Lato Bold"/>
                <a:cs typeface="Lato Bold"/>
                <a:sym typeface="Lato Bold"/>
              </a:rPr>
              <a:t> </a:t>
            </a:r>
            <a:r>
              <a:rPr lang="en-US" sz="2400" b="1" err="1">
                <a:solidFill>
                  <a:srgbClr val="4A4A45"/>
                </a:solidFill>
                <a:latin typeface="Lato Bold"/>
                <a:ea typeface="Lato Bold"/>
                <a:cs typeface="Lato Bold"/>
                <a:sym typeface="Lato Bold"/>
              </a:rPr>
              <a:t>Infraestructura</a:t>
            </a:r>
            <a:endParaRPr lang="en-US" sz="2400" b="1" err="1">
              <a:solidFill>
                <a:srgbClr val="4A4A45"/>
              </a:solidFill>
              <a:latin typeface="Lato Bold"/>
              <a:ea typeface="Lato Bold"/>
              <a:cs typeface="Lato Bold"/>
            </a:endParaRPr>
          </a:p>
        </p:txBody>
      </p:sp>
      <p:sp>
        <p:nvSpPr>
          <p:cNvPr id="13" name="TextBox 13"/>
          <p:cNvSpPr txBox="1"/>
          <p:nvPr/>
        </p:nvSpPr>
        <p:spPr>
          <a:xfrm>
            <a:off x="695973" y="5149661"/>
            <a:ext cx="3581439" cy="1329338"/>
          </a:xfrm>
          <a:prstGeom prst="rect">
            <a:avLst/>
          </a:prstGeom>
        </p:spPr>
        <p:txBody>
          <a:bodyPr wrap="square" lIns="0" tIns="0" rIns="0" bIns="0" rtlCol="0" anchor="t">
            <a:spAutoFit/>
          </a:bodyPr>
          <a:lstStyle/>
          <a:p>
            <a:pPr algn="just">
              <a:lnSpc>
                <a:spcPts val="3562"/>
              </a:lnSpc>
            </a:pPr>
            <a:r>
              <a:rPr lang="en-US" sz="2187">
                <a:solidFill>
                  <a:srgbClr val="4A4A45"/>
                </a:solidFill>
                <a:latin typeface="Lato"/>
                <a:ea typeface="Lato"/>
                <a:cs typeface="Lato"/>
                <a:sym typeface="Lato"/>
              </a:rPr>
              <a:t>Priorizar la infraestructura de conectividad en áreas rurales y de bajos ingresos.</a:t>
            </a:r>
          </a:p>
        </p:txBody>
      </p:sp>
      <p:sp>
        <p:nvSpPr>
          <p:cNvPr id="44" name="AutoShape 5">
            <a:extLst>
              <a:ext uri="{FF2B5EF4-FFF2-40B4-BE49-F238E27FC236}">
                <a16:creationId xmlns:a16="http://schemas.microsoft.com/office/drawing/2014/main" id="{85CD161B-947F-4346-D5ED-D8D3CCE7300F}"/>
              </a:ext>
            </a:extLst>
          </p:cNvPr>
          <p:cNvSpPr/>
          <p:nvPr/>
        </p:nvSpPr>
        <p:spPr>
          <a:xfrm>
            <a:off x="4829358" y="3403325"/>
            <a:ext cx="4315861" cy="4925461"/>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28" name="TextBox 28"/>
          <p:cNvSpPr txBox="1"/>
          <p:nvPr/>
        </p:nvSpPr>
        <p:spPr>
          <a:xfrm>
            <a:off x="5251406" y="3834369"/>
            <a:ext cx="3461264" cy="838178"/>
          </a:xfrm>
          <a:prstGeom prst="rect">
            <a:avLst/>
          </a:prstGeom>
        </p:spPr>
        <p:txBody>
          <a:bodyPr wrap="square" lIns="0" tIns="0" rIns="0" bIns="0" rtlCol="0" anchor="t">
            <a:spAutoFit/>
          </a:bodyPr>
          <a:lstStyle/>
          <a:p>
            <a:pPr algn="ctr">
              <a:lnSpc>
                <a:spcPts val="3437"/>
              </a:lnSpc>
            </a:pPr>
            <a:r>
              <a:rPr lang="en-US" sz="2400" b="1" err="1">
                <a:solidFill>
                  <a:srgbClr val="4A4A45"/>
                </a:solidFill>
                <a:latin typeface="Lato Bold"/>
                <a:ea typeface="Lato Bold"/>
                <a:cs typeface="Lato Bold"/>
                <a:sym typeface="Lato Bold"/>
              </a:rPr>
              <a:t>Garantizar</a:t>
            </a:r>
            <a:r>
              <a:rPr lang="en-US" sz="2400" b="1">
                <a:solidFill>
                  <a:srgbClr val="4A4A45"/>
                </a:solidFill>
                <a:latin typeface="Lato Bold"/>
                <a:ea typeface="Lato Bold"/>
                <a:cs typeface="Lato Bold"/>
                <a:sym typeface="Lato Bold"/>
              </a:rPr>
              <a:t> la </a:t>
            </a:r>
            <a:r>
              <a:rPr lang="en-US" sz="2400" b="1" err="1">
                <a:solidFill>
                  <a:srgbClr val="4A4A45"/>
                </a:solidFill>
                <a:latin typeface="Lato Bold"/>
                <a:ea typeface="Lato Bold"/>
                <a:cs typeface="Lato Bold"/>
                <a:sym typeface="Lato Bold"/>
              </a:rPr>
              <a:t>Asequibilidad</a:t>
            </a:r>
            <a:endParaRPr lang="en-US" sz="2400" b="1">
              <a:solidFill>
                <a:srgbClr val="4A4A45"/>
              </a:solidFill>
              <a:latin typeface="Lato Bold"/>
              <a:ea typeface="Lato Bold"/>
              <a:cs typeface="Lato Bold"/>
            </a:endParaRPr>
          </a:p>
        </p:txBody>
      </p:sp>
      <p:sp>
        <p:nvSpPr>
          <p:cNvPr id="29" name="TextBox 29"/>
          <p:cNvSpPr txBox="1"/>
          <p:nvPr/>
        </p:nvSpPr>
        <p:spPr>
          <a:xfrm>
            <a:off x="5002929" y="5149758"/>
            <a:ext cx="3929309" cy="1345903"/>
          </a:xfrm>
          <a:prstGeom prst="rect">
            <a:avLst/>
          </a:prstGeom>
        </p:spPr>
        <p:txBody>
          <a:bodyPr wrap="square" lIns="0" tIns="0" rIns="0" bIns="0" rtlCol="0" anchor="t">
            <a:spAutoFit/>
          </a:bodyPr>
          <a:lstStyle/>
          <a:p>
            <a:pPr algn="just">
              <a:lnSpc>
                <a:spcPts val="3562"/>
              </a:lnSpc>
            </a:pPr>
            <a:r>
              <a:rPr lang="en-US" sz="2187">
                <a:solidFill>
                  <a:srgbClr val="4A4A45"/>
                </a:solidFill>
                <a:latin typeface="Lato"/>
                <a:ea typeface="Lato"/>
                <a:cs typeface="Lato"/>
                <a:sym typeface="Lato"/>
              </a:rPr>
              <a:t>Desarrollar políticas y subsidios para que el acceso a internet sea asequible para todos.</a:t>
            </a:r>
          </a:p>
        </p:txBody>
      </p:sp>
      <p:sp>
        <p:nvSpPr>
          <p:cNvPr id="45" name="AutoShape 5">
            <a:extLst>
              <a:ext uri="{FF2B5EF4-FFF2-40B4-BE49-F238E27FC236}">
                <a16:creationId xmlns:a16="http://schemas.microsoft.com/office/drawing/2014/main" id="{D918B176-3B52-0DA3-5D02-E7921FDE8097}"/>
              </a:ext>
            </a:extLst>
          </p:cNvPr>
          <p:cNvSpPr/>
          <p:nvPr/>
        </p:nvSpPr>
        <p:spPr>
          <a:xfrm>
            <a:off x="9285400" y="3403325"/>
            <a:ext cx="4315861" cy="4925461"/>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18" name="TextBox 18"/>
          <p:cNvSpPr txBox="1"/>
          <p:nvPr/>
        </p:nvSpPr>
        <p:spPr>
          <a:xfrm>
            <a:off x="9637373" y="3850838"/>
            <a:ext cx="3618731" cy="838178"/>
          </a:xfrm>
          <a:prstGeom prst="rect">
            <a:avLst/>
          </a:prstGeom>
        </p:spPr>
        <p:txBody>
          <a:bodyPr wrap="square" lIns="0" tIns="0" rIns="0" bIns="0" rtlCol="0" anchor="t">
            <a:spAutoFit/>
          </a:bodyPr>
          <a:lstStyle/>
          <a:p>
            <a:pPr algn="ctr">
              <a:lnSpc>
                <a:spcPts val="3437"/>
              </a:lnSpc>
            </a:pPr>
            <a:r>
              <a:rPr lang="en-US" sz="2400" b="1">
                <a:solidFill>
                  <a:srgbClr val="4A4A45"/>
                </a:solidFill>
                <a:latin typeface="Lato Bold"/>
                <a:ea typeface="Lato Bold"/>
                <a:cs typeface="Lato Bold"/>
                <a:sym typeface="Lato Bold"/>
              </a:rPr>
              <a:t>Promover la Alfabetización Digital</a:t>
            </a:r>
          </a:p>
        </p:txBody>
      </p:sp>
      <p:sp>
        <p:nvSpPr>
          <p:cNvPr id="19" name="TextBox 19"/>
          <p:cNvSpPr txBox="1"/>
          <p:nvPr/>
        </p:nvSpPr>
        <p:spPr>
          <a:xfrm>
            <a:off x="9703635" y="5149659"/>
            <a:ext cx="3482049" cy="1328312"/>
          </a:xfrm>
          <a:prstGeom prst="rect">
            <a:avLst/>
          </a:prstGeom>
        </p:spPr>
        <p:txBody>
          <a:bodyPr wrap="square" lIns="0" tIns="0" rIns="0" bIns="0" rtlCol="0" anchor="t">
            <a:spAutoFit/>
          </a:bodyPr>
          <a:lstStyle/>
          <a:p>
            <a:pPr algn="just">
              <a:lnSpc>
                <a:spcPts val="3562"/>
              </a:lnSpc>
            </a:pPr>
            <a:r>
              <a:rPr lang="en-US" sz="2150" err="1">
                <a:solidFill>
                  <a:srgbClr val="4A4A45"/>
                </a:solidFill>
                <a:latin typeface="Lato"/>
                <a:ea typeface="Lato"/>
                <a:cs typeface="Lato"/>
                <a:sym typeface="Lato"/>
              </a:rPr>
              <a:t>Implementar</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programas</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integrales</a:t>
            </a:r>
            <a:r>
              <a:rPr lang="en-US" sz="2150">
                <a:solidFill>
                  <a:srgbClr val="4A4A45"/>
                </a:solidFill>
                <a:latin typeface="Lato"/>
                <a:ea typeface="Lato"/>
                <a:cs typeface="Lato"/>
                <a:sym typeface="Lato"/>
              </a:rPr>
              <a:t> de </a:t>
            </a:r>
            <a:r>
              <a:rPr lang="en-US" sz="2150" err="1">
                <a:solidFill>
                  <a:srgbClr val="4A4A45"/>
                </a:solidFill>
                <a:latin typeface="Lato"/>
                <a:ea typeface="Lato"/>
                <a:cs typeface="Lato"/>
                <a:sym typeface="Lato"/>
              </a:rPr>
              <a:t>alfabetización</a:t>
            </a:r>
            <a:r>
              <a:rPr lang="en-US" sz="2150">
                <a:solidFill>
                  <a:srgbClr val="4A4A45"/>
                </a:solidFill>
                <a:latin typeface="Lato"/>
                <a:ea typeface="Lato"/>
                <a:cs typeface="Lato"/>
                <a:sym typeface="Lato"/>
              </a:rPr>
              <a:t> digital.</a:t>
            </a:r>
            <a:endParaRPr lang="en-US"/>
          </a:p>
        </p:txBody>
      </p:sp>
      <p:sp>
        <p:nvSpPr>
          <p:cNvPr id="46" name="AutoShape 5">
            <a:extLst>
              <a:ext uri="{FF2B5EF4-FFF2-40B4-BE49-F238E27FC236}">
                <a16:creationId xmlns:a16="http://schemas.microsoft.com/office/drawing/2014/main" id="{9655EF6D-37A9-E383-D46C-6AED532865B2}"/>
              </a:ext>
            </a:extLst>
          </p:cNvPr>
          <p:cNvSpPr/>
          <p:nvPr/>
        </p:nvSpPr>
        <p:spPr>
          <a:xfrm>
            <a:off x="13774573" y="3403325"/>
            <a:ext cx="4315861" cy="4925461"/>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36" name="TextBox 36"/>
          <p:cNvSpPr txBox="1"/>
          <p:nvPr/>
        </p:nvSpPr>
        <p:spPr>
          <a:xfrm>
            <a:off x="14292199" y="3817803"/>
            <a:ext cx="3284397" cy="852349"/>
          </a:xfrm>
          <a:prstGeom prst="rect">
            <a:avLst/>
          </a:prstGeom>
        </p:spPr>
        <p:txBody>
          <a:bodyPr wrap="square" lIns="0" tIns="0" rIns="0" bIns="0" rtlCol="0" anchor="t">
            <a:spAutoFit/>
          </a:bodyPr>
          <a:lstStyle/>
          <a:p>
            <a:pPr algn="ctr">
              <a:lnSpc>
                <a:spcPts val="3437"/>
              </a:lnSpc>
            </a:pPr>
            <a:r>
              <a:rPr lang="en-US" sz="2400" b="1" err="1">
                <a:solidFill>
                  <a:srgbClr val="4A4A45"/>
                </a:solidFill>
                <a:latin typeface="Lato Bold"/>
                <a:ea typeface="Lato Bold"/>
                <a:cs typeface="Lato Bold"/>
                <a:sym typeface="Lato Bold"/>
              </a:rPr>
              <a:t>Fomentar</a:t>
            </a:r>
            <a:r>
              <a:rPr lang="en-US" sz="2400" b="1">
                <a:solidFill>
                  <a:srgbClr val="4A4A45"/>
                </a:solidFill>
                <a:latin typeface="Lato Bold"/>
                <a:ea typeface="Lato Bold"/>
                <a:cs typeface="Lato Bold"/>
                <a:sym typeface="Lato Bold"/>
              </a:rPr>
              <a:t> la </a:t>
            </a:r>
            <a:r>
              <a:rPr lang="en-US" sz="2400" b="1" err="1">
                <a:solidFill>
                  <a:srgbClr val="4A4A45"/>
                </a:solidFill>
                <a:latin typeface="Lato Bold"/>
                <a:ea typeface="Lato Bold"/>
                <a:cs typeface="Lato Bold"/>
                <a:sym typeface="Lato Bold"/>
              </a:rPr>
              <a:t>Colaboración</a:t>
            </a:r>
            <a:endParaRPr lang="en-US" sz="2400" err="1"/>
          </a:p>
        </p:txBody>
      </p:sp>
      <p:sp>
        <p:nvSpPr>
          <p:cNvPr id="37" name="TextBox 37"/>
          <p:cNvSpPr txBox="1"/>
          <p:nvPr/>
        </p:nvSpPr>
        <p:spPr>
          <a:xfrm>
            <a:off x="14143112" y="4984105"/>
            <a:ext cx="3564874" cy="1791003"/>
          </a:xfrm>
          <a:prstGeom prst="rect">
            <a:avLst/>
          </a:prstGeom>
        </p:spPr>
        <p:txBody>
          <a:bodyPr wrap="square" lIns="0" tIns="0" rIns="0" bIns="0" rtlCol="0" anchor="t">
            <a:spAutoFit/>
          </a:bodyPr>
          <a:lstStyle/>
          <a:p>
            <a:pPr algn="just">
              <a:lnSpc>
                <a:spcPts val="3562"/>
              </a:lnSpc>
            </a:pPr>
            <a:r>
              <a:rPr lang="en-US" sz="2187">
                <a:solidFill>
                  <a:srgbClr val="4A4A45"/>
                </a:solidFill>
                <a:latin typeface="Lato"/>
                <a:ea typeface="Lato"/>
                <a:cs typeface="Lato"/>
                <a:sym typeface="Lato"/>
              </a:rPr>
              <a:t>Promover asociaciones público-privadas para el despliegue de redes y el acceso a dispositivos.</a:t>
            </a:r>
          </a:p>
        </p:txBody>
      </p:sp>
      <p:pic>
        <p:nvPicPr>
          <p:cNvPr id="48" name="Imagen 14" descr="Logos - Imagen UDD">
            <a:extLst>
              <a:ext uri="{FF2B5EF4-FFF2-40B4-BE49-F238E27FC236}">
                <a16:creationId xmlns:a16="http://schemas.microsoft.com/office/drawing/2014/main" id="{FA2AADBB-01E3-24EB-0765-6224B03F3F95}"/>
              </a:ext>
            </a:extLst>
          </p:cNvPr>
          <p:cNvPicPr>
            <a:picLocks noChangeAspect="1"/>
          </p:cNvPicPr>
          <p:nvPr/>
        </p:nvPicPr>
        <p:blipFill>
          <a:blip r:embed="rId4"/>
          <a:srcRect r="1633" b="6494"/>
          <a:stretch>
            <a:fillRect/>
          </a:stretch>
        </p:blipFill>
        <p:spPr>
          <a:xfrm>
            <a:off x="14952735" y="208251"/>
            <a:ext cx="3120258" cy="8812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p:cNvSpPr/>
          <p:nvPr/>
        </p:nvSpPr>
        <p:spPr>
          <a:xfrm>
            <a:off x="0" y="0"/>
            <a:ext cx="18288000" cy="10287000"/>
          </a:xfrm>
          <a:prstGeom prst="rect">
            <a:avLst/>
          </a:prstGeom>
          <a:solidFill>
            <a:srgbClr val="0D0A2C">
              <a:alpha val="74902"/>
            </a:srgbClr>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l"/>
            <a:endParaRPr lang="es-CL" sz="2278"/>
          </a:p>
        </p:txBody>
      </p:sp>
      <p:pic>
        <p:nvPicPr>
          <p:cNvPr id="3" name="Picture 3"/>
          <p:cNvPicPr>
            <a:picLocks noChangeAspect="1"/>
          </p:cNvPicPr>
          <p:nvPr/>
        </p:nvPicPr>
        <p:blipFill>
          <a:blip r:embed="rId3"/>
          <a:srcRect l="1000" r="1000"/>
          <a:stretch>
            <a:fillRect/>
          </a:stretch>
        </p:blipFill>
        <p:spPr>
          <a:xfrm>
            <a:off x="0" y="0"/>
            <a:ext cx="18288000" cy="10287000"/>
          </a:xfrm>
          <a:prstGeom prst="rect">
            <a:avLst/>
          </a:prstGeom>
        </p:spPr>
      </p:pic>
      <p:sp>
        <p:nvSpPr>
          <p:cNvPr id="4" name="AutoShape 4"/>
          <p:cNvSpPr/>
          <p:nvPr/>
        </p:nvSpPr>
        <p:spPr>
          <a:xfrm>
            <a:off x="985837" y="1743075"/>
            <a:ext cx="16302038" cy="6615113"/>
          </a:xfrm>
          <a:prstGeom prst="rect">
            <a:avLst/>
          </a:prstGeom>
          <a:solidFill>
            <a:srgbClr val="000000">
              <a:alpha val="0"/>
            </a:srgbClr>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l"/>
            <a:endParaRPr lang="es-CL" sz="2278"/>
          </a:p>
        </p:txBody>
      </p:sp>
      <p:sp>
        <p:nvSpPr>
          <p:cNvPr id="5" name="AutoShape 5"/>
          <p:cNvSpPr/>
          <p:nvPr/>
        </p:nvSpPr>
        <p:spPr>
          <a:xfrm>
            <a:off x="985837" y="1743075"/>
            <a:ext cx="5243513" cy="6615113"/>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6" name="AutoShape 6"/>
          <p:cNvSpPr/>
          <p:nvPr/>
        </p:nvSpPr>
        <p:spPr>
          <a:xfrm>
            <a:off x="1271588" y="2014538"/>
            <a:ext cx="828675" cy="828675"/>
          </a:xfrm>
          <a:prstGeom prst="roundRect">
            <a:avLst>
              <a:gd name="adj" fmla="val 50000"/>
            </a:avLst>
          </a:prstGeom>
          <a:solidFill>
            <a:srgbClr val="4F729C"/>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7" name="AutoShape 7"/>
          <p:cNvSpPr/>
          <p:nvPr/>
        </p:nvSpPr>
        <p:spPr>
          <a:xfrm>
            <a:off x="6515100" y="1743075"/>
            <a:ext cx="5243513" cy="6615113"/>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8" name="AutoShape 8"/>
          <p:cNvSpPr/>
          <p:nvPr/>
        </p:nvSpPr>
        <p:spPr>
          <a:xfrm>
            <a:off x="6800850" y="2014538"/>
            <a:ext cx="828675" cy="828675"/>
          </a:xfrm>
          <a:prstGeom prst="roundRect">
            <a:avLst>
              <a:gd name="adj" fmla="val 50000"/>
            </a:avLst>
          </a:prstGeom>
          <a:solidFill>
            <a:srgbClr val="4F729C"/>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9" name="AutoShape 9"/>
          <p:cNvSpPr/>
          <p:nvPr/>
        </p:nvSpPr>
        <p:spPr>
          <a:xfrm>
            <a:off x="12044362" y="1743075"/>
            <a:ext cx="5243513" cy="6615113"/>
          </a:xfrm>
          <a:prstGeom prst="rect">
            <a:avLst/>
          </a:prstGeom>
          <a:solidFill>
            <a:srgbClr val="AFCCEF"/>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l"/>
            <a:endParaRPr lang="es-CL" sz="2100"/>
          </a:p>
        </p:txBody>
      </p:sp>
      <p:sp>
        <p:nvSpPr>
          <p:cNvPr id="10" name="AutoShape 10"/>
          <p:cNvSpPr/>
          <p:nvPr/>
        </p:nvSpPr>
        <p:spPr>
          <a:xfrm>
            <a:off x="12330113" y="2014538"/>
            <a:ext cx="828675" cy="828675"/>
          </a:xfrm>
          <a:prstGeom prst="roundRect">
            <a:avLst>
              <a:gd name="adj" fmla="val 50000"/>
            </a:avLst>
          </a:prstGeom>
          <a:solidFill>
            <a:srgbClr val="4F729C"/>
          </a:solidFill>
        </p:spPr>
        <p:txBody>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endParaRPr lang="es-CL" sz="2278"/>
          </a:p>
        </p:txBody>
      </p:sp>
      <p:sp>
        <p:nvSpPr>
          <p:cNvPr id="11" name="TextBox 11"/>
          <p:cNvSpPr txBox="1"/>
          <p:nvPr/>
        </p:nvSpPr>
        <p:spPr>
          <a:xfrm>
            <a:off x="985837" y="757238"/>
            <a:ext cx="16302038" cy="657225"/>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algn="l">
              <a:lnSpc>
                <a:spcPct val="120000"/>
              </a:lnSpc>
              <a:defRPr/>
            </a:pPr>
            <a:r>
              <a:rPr lang="en-US" sz="4250" b="1" err="1">
                <a:solidFill>
                  <a:srgbClr val="142943"/>
                </a:solidFill>
                <a:latin typeface="Lato Bold"/>
                <a:ea typeface="Lato Bold"/>
                <a:cs typeface="Lato Bold"/>
              </a:rPr>
              <a:t>Descubriendo</a:t>
            </a:r>
            <a:r>
              <a:rPr lang="en-US" sz="4250" b="1">
                <a:solidFill>
                  <a:srgbClr val="142943"/>
                </a:solidFill>
                <a:latin typeface="Lato Bold"/>
                <a:ea typeface="Lato Bold"/>
                <a:cs typeface="Lato Bold"/>
              </a:rPr>
              <a:t> </a:t>
            </a:r>
            <a:r>
              <a:rPr lang="en-US" sz="4250" b="1" err="1">
                <a:solidFill>
                  <a:srgbClr val="142943"/>
                </a:solidFill>
                <a:latin typeface="Lato Bold"/>
                <a:ea typeface="Lato Bold"/>
                <a:cs typeface="Lato Bold"/>
              </a:rPr>
              <a:t>los</a:t>
            </a:r>
            <a:r>
              <a:rPr lang="en-US" sz="4250" b="1">
                <a:solidFill>
                  <a:srgbClr val="142943"/>
                </a:solidFill>
                <a:latin typeface="Lato Bold"/>
                <a:ea typeface="Lato Bold"/>
                <a:cs typeface="Lato Bold"/>
              </a:rPr>
              <a:t> Datos</a:t>
            </a:r>
            <a:endParaRPr lang="en-US" sz="4250">
              <a:latin typeface="Lato Bold"/>
              <a:ea typeface="Lato Bold"/>
              <a:cs typeface="Lato Bold"/>
            </a:endParaRPr>
          </a:p>
        </p:txBody>
      </p:sp>
      <p:sp>
        <p:nvSpPr>
          <p:cNvPr id="12" name="TextBox 12"/>
          <p:cNvSpPr txBox="1"/>
          <p:nvPr/>
        </p:nvSpPr>
        <p:spPr>
          <a:xfrm>
            <a:off x="1271587" y="3128963"/>
            <a:ext cx="4672013" cy="1000125"/>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algn="l">
              <a:lnSpc>
                <a:spcPct val="120000"/>
              </a:lnSpc>
              <a:defRPr/>
            </a:pPr>
            <a:r>
              <a:rPr lang="en-US" sz="2100" b="1">
                <a:solidFill>
                  <a:srgbClr val="142943"/>
                </a:solidFill>
                <a:latin typeface="Lato Bold"/>
                <a:ea typeface="Lato Bold"/>
                <a:cs typeface="Lato Bold"/>
              </a:rPr>
              <a:t>¿Qué contiene el dataset?</a:t>
            </a:r>
            <a:endParaRPr lang="en-US" sz="2100">
              <a:latin typeface="Lato Bold"/>
              <a:ea typeface="Lato Bold"/>
              <a:cs typeface="Lato Bold"/>
            </a:endParaRPr>
          </a:p>
        </p:txBody>
      </p:sp>
      <p:sp>
        <p:nvSpPr>
          <p:cNvPr id="13" name="TextBox 13"/>
          <p:cNvSpPr txBox="1"/>
          <p:nvPr/>
        </p:nvSpPr>
        <p:spPr>
          <a:xfrm>
            <a:off x="6800850" y="3128963"/>
            <a:ext cx="4672013" cy="1000125"/>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algn="l">
              <a:lnSpc>
                <a:spcPct val="120000"/>
              </a:lnSpc>
              <a:defRPr/>
            </a:pPr>
            <a:r>
              <a:rPr lang="en-US" sz="2100" b="1" err="1">
                <a:solidFill>
                  <a:srgbClr val="142943"/>
                </a:solidFill>
                <a:latin typeface="Lato Bold"/>
                <a:ea typeface="Lato Bold"/>
                <a:cs typeface="Lato Bold"/>
              </a:rPr>
              <a:t>Descripción</a:t>
            </a:r>
            <a:r>
              <a:rPr lang="en-US" sz="2100" b="1">
                <a:solidFill>
                  <a:srgbClr val="142943"/>
                </a:solidFill>
                <a:latin typeface="Lato Bold"/>
                <a:ea typeface="Lato Bold"/>
                <a:cs typeface="Lato Bold"/>
              </a:rPr>
              <a:t> del dataset:</a:t>
            </a:r>
          </a:p>
        </p:txBody>
      </p:sp>
      <p:sp>
        <p:nvSpPr>
          <p:cNvPr id="14" name="TextBox 14"/>
          <p:cNvSpPr txBox="1"/>
          <p:nvPr/>
        </p:nvSpPr>
        <p:spPr>
          <a:xfrm>
            <a:off x="12334737" y="3381375"/>
            <a:ext cx="4672013" cy="500063"/>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algn="l">
              <a:lnSpc>
                <a:spcPct val="120000"/>
              </a:lnSpc>
              <a:defRPr/>
            </a:pPr>
            <a:r>
              <a:rPr lang="en-US" sz="2100" b="1">
                <a:solidFill>
                  <a:srgbClr val="142943"/>
                </a:solidFill>
                <a:latin typeface="Lato Bold"/>
                <a:ea typeface="Lato Bold"/>
                <a:cs typeface="Lato Bold"/>
              </a:rPr>
              <a:t>Variables:</a:t>
            </a:r>
            <a:endParaRPr lang="en-US" sz="2100">
              <a:latin typeface="Lato Bold"/>
              <a:ea typeface="Lato Bold"/>
              <a:cs typeface="Lato Bold"/>
            </a:endParaRPr>
          </a:p>
        </p:txBody>
      </p:sp>
      <p:sp>
        <p:nvSpPr>
          <p:cNvPr id="16" name="TextBox 16"/>
          <p:cNvSpPr txBox="1"/>
          <p:nvPr/>
        </p:nvSpPr>
        <p:spPr>
          <a:xfrm>
            <a:off x="6807994" y="4018205"/>
            <a:ext cx="4672013" cy="2129109"/>
          </a:xfrm>
          <a:prstGeom prst="rect">
            <a:avLst/>
          </a:prstGeom>
        </p:spPr>
        <p:txBody>
          <a:bodyPr lIns="0" tIns="0" rIns="0" bIns="0" rtlCol="0" anchor="t">
            <a:spAutoFit/>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defTabSz="914400">
              <a:lnSpc>
                <a:spcPts val="3437"/>
              </a:lnSpc>
              <a:defRPr/>
            </a:pPr>
            <a:r>
              <a:rPr lang="es-MX" sz="2125">
                <a:solidFill>
                  <a:srgbClr val="4A4A45"/>
                </a:solidFill>
                <a:latin typeface="Lato"/>
                <a:ea typeface="Lato"/>
                <a:cs typeface="Lato"/>
              </a:rPr>
              <a:t>El conjunto de datos abarca desde 1990 hasta 2023, ofreciendo una visión completa de la evolución de la conectividad digital a lo largo de tres décadas.</a:t>
            </a:r>
          </a:p>
        </p:txBody>
      </p:sp>
      <p:sp>
        <p:nvSpPr>
          <p:cNvPr id="17" name="TextBox 17"/>
          <p:cNvSpPr txBox="1"/>
          <p:nvPr/>
        </p:nvSpPr>
        <p:spPr>
          <a:xfrm>
            <a:off x="12599297" y="4095957"/>
            <a:ext cx="4386263" cy="385042"/>
          </a:xfrm>
          <a:prstGeom prst="rect">
            <a:avLst/>
          </a:prstGeom>
        </p:spPr>
        <p:txBody>
          <a:bodyPr lIns="0" tIns="0" rIns="0" bIns="0" rtlCol="0" anchor="t">
            <a:spAutoFit/>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l" defTabSz="914400">
              <a:lnSpc>
                <a:spcPts val="3437"/>
              </a:lnSpc>
              <a:defRPr/>
            </a:pPr>
            <a:r>
              <a:rPr lang="en-US" sz="2125" err="1">
                <a:solidFill>
                  <a:srgbClr val="4A4A45"/>
                </a:solidFill>
                <a:latin typeface="Lato"/>
                <a:ea typeface="Lato"/>
                <a:cs typeface="Lato"/>
              </a:rPr>
              <a:t>Entidad</a:t>
            </a:r>
            <a:r>
              <a:rPr lang="en-US" sz="2125">
                <a:solidFill>
                  <a:srgbClr val="4A4A45"/>
                </a:solidFill>
                <a:latin typeface="Lato"/>
                <a:ea typeface="Lato"/>
                <a:cs typeface="Lato"/>
              </a:rPr>
              <a:t>: País o </a:t>
            </a:r>
            <a:r>
              <a:rPr lang="en-US" sz="2125" err="1">
                <a:solidFill>
                  <a:srgbClr val="4A4A45"/>
                </a:solidFill>
                <a:latin typeface="Lato"/>
                <a:ea typeface="Lato"/>
                <a:cs typeface="Lato"/>
              </a:rPr>
              <a:t>región</a:t>
            </a:r>
            <a:endParaRPr lang="en-US" sz="2125">
              <a:solidFill>
                <a:srgbClr val="4A4A45"/>
              </a:solidFill>
              <a:latin typeface="Lato"/>
              <a:ea typeface="Lato"/>
              <a:cs typeface="Lato"/>
            </a:endParaRPr>
          </a:p>
        </p:txBody>
      </p:sp>
      <p:sp>
        <p:nvSpPr>
          <p:cNvPr id="18" name="TextBox 18"/>
          <p:cNvSpPr txBox="1"/>
          <p:nvPr/>
        </p:nvSpPr>
        <p:spPr>
          <a:xfrm>
            <a:off x="12582732" y="4710319"/>
            <a:ext cx="4386263" cy="828675"/>
          </a:xfrm>
          <a:prstGeom prst="rect">
            <a:avLst/>
          </a:prstGeom>
        </p:spPr>
        <p:txBody>
          <a:bodyPr lIns="0" tIns="0" rIns="0" bIns="0" rtlCol="0" anchor="t">
            <a:spAutoFit/>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algn="l" defTabSz="914400">
              <a:lnSpc>
                <a:spcPts val="3437"/>
              </a:lnSpc>
              <a:defRPr/>
            </a:pPr>
            <a:r>
              <a:rPr lang="en-US" sz="2125">
                <a:solidFill>
                  <a:srgbClr val="4A4A45"/>
                </a:solidFill>
                <a:latin typeface="Lato"/>
                <a:ea typeface="Lato"/>
                <a:cs typeface="Lato"/>
              </a:rPr>
              <a:t>Código: Código de </a:t>
            </a:r>
            <a:r>
              <a:rPr lang="en-US" sz="2125" err="1">
                <a:solidFill>
                  <a:srgbClr val="4A4A45"/>
                </a:solidFill>
                <a:latin typeface="Lato"/>
                <a:ea typeface="Lato"/>
                <a:cs typeface="Lato"/>
              </a:rPr>
              <a:t>país</a:t>
            </a:r>
            <a:r>
              <a:rPr lang="en-US" sz="2125">
                <a:solidFill>
                  <a:srgbClr val="4A4A45"/>
                </a:solidFill>
                <a:latin typeface="Lato"/>
                <a:ea typeface="Lato"/>
                <a:cs typeface="Lato"/>
              </a:rPr>
              <a:t> (</a:t>
            </a:r>
            <a:r>
              <a:rPr lang="en-US" sz="2125" err="1">
                <a:solidFill>
                  <a:srgbClr val="4A4A45"/>
                </a:solidFill>
                <a:latin typeface="Lato"/>
                <a:ea typeface="Lato"/>
                <a:cs typeface="Lato"/>
              </a:rPr>
              <a:t>cuando</a:t>
            </a:r>
            <a:r>
              <a:rPr lang="en-US" sz="2125">
                <a:solidFill>
                  <a:srgbClr val="4A4A45"/>
                </a:solidFill>
                <a:latin typeface="Lato"/>
                <a:ea typeface="Lato"/>
                <a:cs typeface="Lato"/>
              </a:rPr>
              <a:t> </a:t>
            </a:r>
            <a:r>
              <a:rPr lang="en-US" sz="2125" err="1">
                <a:solidFill>
                  <a:srgbClr val="4A4A45"/>
                </a:solidFill>
                <a:latin typeface="Lato"/>
                <a:ea typeface="Lato"/>
                <a:cs typeface="Lato"/>
              </a:rPr>
              <a:t>corresponda</a:t>
            </a:r>
            <a:r>
              <a:rPr lang="en-US" sz="2125">
                <a:solidFill>
                  <a:srgbClr val="4A4A45"/>
                </a:solidFill>
                <a:latin typeface="Lato"/>
                <a:ea typeface="Lato"/>
                <a:cs typeface="Lato"/>
              </a:rPr>
              <a:t>)</a:t>
            </a:r>
          </a:p>
        </p:txBody>
      </p:sp>
      <p:sp>
        <p:nvSpPr>
          <p:cNvPr id="19" name="TextBox 19"/>
          <p:cNvSpPr txBox="1"/>
          <p:nvPr/>
        </p:nvSpPr>
        <p:spPr>
          <a:xfrm>
            <a:off x="12582732" y="5639007"/>
            <a:ext cx="4386263" cy="385042"/>
          </a:xfrm>
          <a:prstGeom prst="rect">
            <a:avLst/>
          </a:prstGeom>
        </p:spPr>
        <p:txBody>
          <a:bodyPr lIns="0" tIns="0" rIns="0" bIns="0" rtlCol="0" anchor="t">
            <a:spAutoFit/>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l" defTabSz="914400">
              <a:lnSpc>
                <a:spcPts val="3437"/>
              </a:lnSpc>
              <a:defRPr/>
            </a:pPr>
            <a:r>
              <a:rPr lang="en-US" sz="2125">
                <a:solidFill>
                  <a:srgbClr val="4A4A45"/>
                </a:solidFill>
                <a:latin typeface="Lato"/>
                <a:ea typeface="Lato"/>
                <a:cs typeface="Lato"/>
              </a:rPr>
              <a:t>Año: 2020</a:t>
            </a:r>
          </a:p>
        </p:txBody>
      </p:sp>
      <p:sp>
        <p:nvSpPr>
          <p:cNvPr id="20" name="TextBox 20"/>
          <p:cNvSpPr txBox="1"/>
          <p:nvPr/>
        </p:nvSpPr>
        <p:spPr>
          <a:xfrm>
            <a:off x="12582732" y="6161847"/>
            <a:ext cx="4386263" cy="1257075"/>
          </a:xfrm>
          <a:prstGeom prst="rect">
            <a:avLst/>
          </a:prstGeom>
        </p:spPr>
        <p:txBody>
          <a:bodyPr lIns="0" tIns="0" rIns="0" bIns="0" rtlCol="0" anchor="t">
            <a:spAutoFit/>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algn="l" defTabSz="914400">
              <a:lnSpc>
                <a:spcPts val="3437"/>
              </a:lnSpc>
              <a:defRPr/>
            </a:pPr>
            <a:r>
              <a:rPr lang="es-ES_tradnl" sz="2125" noProof="1">
                <a:solidFill>
                  <a:srgbClr val="4A4A45"/>
                </a:solidFill>
                <a:latin typeface="Lato"/>
                <a:ea typeface="Lato"/>
                <a:cs typeface="Lato"/>
              </a:rPr>
              <a:t>Individuos que usan Internet (% de la población): Porcentaje de personas que declaran usar Internet</a:t>
            </a:r>
          </a:p>
        </p:txBody>
      </p:sp>
      <p:sp>
        <p:nvSpPr>
          <p:cNvPr id="22" name="TextBox 22"/>
          <p:cNvSpPr txBox="1"/>
          <p:nvPr/>
        </p:nvSpPr>
        <p:spPr>
          <a:xfrm>
            <a:off x="12187237" y="4200525"/>
            <a:ext cx="271463" cy="271463"/>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ctr">
              <a:lnSpc>
                <a:spcPct val="100000"/>
              </a:lnSpc>
              <a:defRPr/>
            </a:pPr>
            <a:r>
              <a:rPr lang="en-US" sz="2138" b="0">
                <a:solidFill>
                  <a:srgbClr val="142943"/>
                </a:solidFill>
                <a:highlight>
                  <a:srgbClr val="000000">
                    <a:alpha val="0"/>
                  </a:srgbClr>
                </a:highlight>
                <a:ea typeface="Poppins"/>
              </a:rPr>
              <a:t>●</a:t>
            </a:r>
            <a:endParaRPr lang="en-US" sz="1238"/>
          </a:p>
        </p:txBody>
      </p:sp>
      <p:sp>
        <p:nvSpPr>
          <p:cNvPr id="23" name="TextBox 23"/>
          <p:cNvSpPr txBox="1"/>
          <p:nvPr/>
        </p:nvSpPr>
        <p:spPr>
          <a:xfrm>
            <a:off x="12187237" y="4814887"/>
            <a:ext cx="271463" cy="271463"/>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ctr">
              <a:lnSpc>
                <a:spcPct val="100000"/>
              </a:lnSpc>
              <a:defRPr/>
            </a:pPr>
            <a:r>
              <a:rPr lang="en-US" sz="2138" b="0">
                <a:solidFill>
                  <a:srgbClr val="142943"/>
                </a:solidFill>
                <a:highlight>
                  <a:srgbClr val="000000">
                    <a:alpha val="0"/>
                  </a:srgbClr>
                </a:highlight>
                <a:ea typeface="Poppins"/>
              </a:rPr>
              <a:t>●</a:t>
            </a:r>
            <a:endParaRPr lang="en-US" sz="1238"/>
          </a:p>
        </p:txBody>
      </p:sp>
      <p:sp>
        <p:nvSpPr>
          <p:cNvPr id="24" name="TextBox 24"/>
          <p:cNvSpPr txBox="1"/>
          <p:nvPr/>
        </p:nvSpPr>
        <p:spPr>
          <a:xfrm>
            <a:off x="12187237" y="5743575"/>
            <a:ext cx="271463" cy="271463"/>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ctr">
              <a:lnSpc>
                <a:spcPct val="100000"/>
              </a:lnSpc>
              <a:defRPr/>
            </a:pPr>
            <a:r>
              <a:rPr lang="en-US" sz="2138" b="0">
                <a:solidFill>
                  <a:srgbClr val="142943"/>
                </a:solidFill>
                <a:highlight>
                  <a:srgbClr val="000000">
                    <a:alpha val="0"/>
                  </a:srgbClr>
                </a:highlight>
                <a:ea typeface="Poppins"/>
              </a:rPr>
              <a:t>●</a:t>
            </a:r>
            <a:endParaRPr lang="en-US" sz="1238"/>
          </a:p>
        </p:txBody>
      </p:sp>
      <p:sp>
        <p:nvSpPr>
          <p:cNvPr id="25" name="TextBox 25"/>
          <p:cNvSpPr txBox="1"/>
          <p:nvPr/>
        </p:nvSpPr>
        <p:spPr>
          <a:xfrm>
            <a:off x="12187237" y="6243637"/>
            <a:ext cx="271463" cy="271463"/>
          </a:xfrm>
          <a:prstGeom prst="rect">
            <a:avLst/>
          </a:prstGeom>
          <a:solidFill>
            <a:srgbClr val="000000">
              <a:alpha val="0"/>
            </a:srgbClr>
          </a:solidFill>
        </p:spPr>
        <p:txBody>
          <a:bodyPr lIns="0" tIns="0" rIns="0" bIns="0" rtlCol="0" anchor="ct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algn="ctr">
              <a:lnSpc>
                <a:spcPct val="100000"/>
              </a:lnSpc>
              <a:defRPr/>
            </a:pPr>
            <a:r>
              <a:rPr lang="en-US" sz="2138" b="0">
                <a:solidFill>
                  <a:srgbClr val="142943"/>
                </a:solidFill>
                <a:highlight>
                  <a:srgbClr val="000000">
                    <a:alpha val="0"/>
                  </a:srgbClr>
                </a:highlight>
                <a:ea typeface="Poppins"/>
              </a:rPr>
              <a:t>●</a:t>
            </a:r>
            <a:endParaRPr lang="en-US" sz="1238"/>
          </a:p>
        </p:txBody>
      </p:sp>
      <p:pic>
        <p:nvPicPr>
          <p:cNvPr id="26" name="Picture 26"/>
          <p:cNvPicPr>
            <a:picLocks noChangeAspect="1"/>
          </p:cNvPicPr>
          <p:nvPr/>
        </p:nvPicPr>
        <p:blipFill>
          <a:blip r:embed="rId4"/>
          <a:srcRect/>
          <a:stretch>
            <a:fillRect/>
          </a:stretch>
        </p:blipFill>
        <p:spPr>
          <a:xfrm>
            <a:off x="1557337" y="2300287"/>
            <a:ext cx="271463" cy="271463"/>
          </a:xfrm>
          <a:prstGeom prst="rect">
            <a:avLst/>
          </a:prstGeom>
        </p:spPr>
      </p:pic>
      <p:pic>
        <p:nvPicPr>
          <p:cNvPr id="27" name="Picture 27"/>
          <p:cNvPicPr>
            <a:picLocks noChangeAspect="1"/>
          </p:cNvPicPr>
          <p:nvPr/>
        </p:nvPicPr>
        <p:blipFill>
          <a:blip r:embed="rId5"/>
          <a:srcRect l="6000" r="6000"/>
          <a:stretch>
            <a:fillRect/>
          </a:stretch>
        </p:blipFill>
        <p:spPr>
          <a:xfrm>
            <a:off x="7100887" y="2300287"/>
            <a:ext cx="242888" cy="271463"/>
          </a:xfrm>
          <a:prstGeom prst="rect">
            <a:avLst/>
          </a:prstGeom>
        </p:spPr>
      </p:pic>
      <p:pic>
        <p:nvPicPr>
          <p:cNvPr id="28" name="Picture 28"/>
          <p:cNvPicPr>
            <a:picLocks noChangeAspect="1"/>
          </p:cNvPicPr>
          <p:nvPr/>
        </p:nvPicPr>
        <p:blipFill>
          <a:blip r:embed="rId6"/>
          <a:srcRect/>
          <a:stretch>
            <a:fillRect/>
          </a:stretch>
        </p:blipFill>
        <p:spPr>
          <a:xfrm>
            <a:off x="12615862" y="2300287"/>
            <a:ext cx="271463" cy="271463"/>
          </a:xfrm>
          <a:prstGeom prst="rect">
            <a:avLst/>
          </a:prstGeom>
        </p:spPr>
      </p:pic>
      <p:sp>
        <p:nvSpPr>
          <p:cNvPr id="31" name="TextBox 16">
            <a:extLst>
              <a:ext uri="{FF2B5EF4-FFF2-40B4-BE49-F238E27FC236}">
                <a16:creationId xmlns:a16="http://schemas.microsoft.com/office/drawing/2014/main" id="{243C0F0F-9006-7203-3620-7246A0581D18}"/>
              </a:ext>
            </a:extLst>
          </p:cNvPr>
          <p:cNvSpPr txBox="1"/>
          <p:nvPr/>
        </p:nvSpPr>
        <p:spPr>
          <a:xfrm>
            <a:off x="1272485" y="4069764"/>
            <a:ext cx="4672013" cy="3001143"/>
          </a:xfrm>
          <a:prstGeom prst="rect">
            <a:avLst/>
          </a:prstGeom>
        </p:spPr>
        <p:txBody>
          <a:bodyPr lIns="0" tIns="0" rIns="0" bIns="0" rtlCol="0" anchor="t">
            <a:spAutoFit/>
          </a:bodyPr>
          <a:lstStyle>
            <a:defPPr>
              <a:defRPr lang="en-US"/>
            </a:defPPr>
            <a:lvl1pPr marL="0" algn="l" defTabSz="1028700" rtl="0" eaLnBrk="1" latinLnBrk="0" hangingPunct="1">
              <a:defRPr sz="2025" kern="1200">
                <a:solidFill>
                  <a:schemeClr val="tx1"/>
                </a:solidFill>
                <a:latin typeface="+mn-lt"/>
                <a:ea typeface="+mn-ea"/>
                <a:cs typeface="+mn-cs"/>
              </a:defRPr>
            </a:lvl1pPr>
            <a:lvl2pPr marL="514350" algn="l" defTabSz="1028700" rtl="0" eaLnBrk="1" latinLnBrk="0" hangingPunct="1">
              <a:defRPr sz="2025" kern="1200">
                <a:solidFill>
                  <a:schemeClr val="tx1"/>
                </a:solidFill>
                <a:latin typeface="+mn-lt"/>
                <a:ea typeface="+mn-ea"/>
                <a:cs typeface="+mn-cs"/>
              </a:defRPr>
            </a:lvl2pPr>
            <a:lvl3pPr marL="1028700" algn="l" defTabSz="1028700" rtl="0" eaLnBrk="1" latinLnBrk="0" hangingPunct="1">
              <a:defRPr sz="2025" kern="1200">
                <a:solidFill>
                  <a:schemeClr val="tx1"/>
                </a:solidFill>
                <a:latin typeface="+mn-lt"/>
                <a:ea typeface="+mn-ea"/>
                <a:cs typeface="+mn-cs"/>
              </a:defRPr>
            </a:lvl3pPr>
            <a:lvl4pPr marL="1543050" algn="l" defTabSz="1028700" rtl="0" eaLnBrk="1" latinLnBrk="0" hangingPunct="1">
              <a:defRPr sz="2025" kern="1200">
                <a:solidFill>
                  <a:schemeClr val="tx1"/>
                </a:solidFill>
                <a:latin typeface="+mn-lt"/>
                <a:ea typeface="+mn-ea"/>
                <a:cs typeface="+mn-cs"/>
              </a:defRPr>
            </a:lvl4pPr>
            <a:lvl5pPr marL="2057400" algn="l" defTabSz="1028700" rtl="0" eaLnBrk="1" latinLnBrk="0" hangingPunct="1">
              <a:defRPr sz="2025" kern="1200">
                <a:solidFill>
                  <a:schemeClr val="tx1"/>
                </a:solidFill>
                <a:latin typeface="+mn-lt"/>
                <a:ea typeface="+mn-ea"/>
                <a:cs typeface="+mn-cs"/>
              </a:defRPr>
            </a:lvl5pPr>
            <a:lvl6pPr marL="2571750" algn="l" defTabSz="1028700" rtl="0" eaLnBrk="1" latinLnBrk="0" hangingPunct="1">
              <a:defRPr sz="2025" kern="1200">
                <a:solidFill>
                  <a:schemeClr val="tx1"/>
                </a:solidFill>
                <a:latin typeface="+mn-lt"/>
                <a:ea typeface="+mn-ea"/>
                <a:cs typeface="+mn-cs"/>
              </a:defRPr>
            </a:lvl6pPr>
            <a:lvl7pPr marL="3086100" algn="l" defTabSz="1028700" rtl="0" eaLnBrk="1" latinLnBrk="0" hangingPunct="1">
              <a:defRPr sz="2025" kern="1200">
                <a:solidFill>
                  <a:schemeClr val="tx1"/>
                </a:solidFill>
                <a:latin typeface="+mn-lt"/>
                <a:ea typeface="+mn-ea"/>
                <a:cs typeface="+mn-cs"/>
              </a:defRPr>
            </a:lvl7pPr>
            <a:lvl8pPr marL="3600450" algn="l" defTabSz="1028700" rtl="0" eaLnBrk="1" latinLnBrk="0" hangingPunct="1">
              <a:defRPr sz="2025" kern="1200">
                <a:solidFill>
                  <a:schemeClr val="tx1"/>
                </a:solidFill>
                <a:latin typeface="+mn-lt"/>
                <a:ea typeface="+mn-ea"/>
                <a:cs typeface="+mn-cs"/>
              </a:defRPr>
            </a:lvl8pPr>
            <a:lvl9pPr marL="4114800" algn="l" defTabSz="1028700" rtl="0" eaLnBrk="1" latinLnBrk="0" hangingPunct="1">
              <a:defRPr sz="2025" kern="1200">
                <a:solidFill>
                  <a:schemeClr val="tx1"/>
                </a:solidFill>
                <a:latin typeface="+mn-lt"/>
                <a:ea typeface="+mn-ea"/>
                <a:cs typeface="+mn-cs"/>
              </a:defRPr>
            </a:lvl9pPr>
          </a:lstStyle>
          <a:p>
            <a:pPr indent="0" defTabSz="914400">
              <a:lnSpc>
                <a:spcPts val="3437"/>
              </a:lnSpc>
              <a:defRPr/>
            </a:pPr>
            <a:r>
              <a:rPr lang="en-US" sz="2125">
                <a:solidFill>
                  <a:srgbClr val="4A4A45"/>
                </a:solidFill>
                <a:latin typeface="Lato"/>
                <a:ea typeface="Lato"/>
                <a:cs typeface="Lato"/>
              </a:rPr>
              <a:t>Conjunto de </a:t>
            </a:r>
            <a:r>
              <a:rPr lang="en-US" sz="2125" err="1">
                <a:solidFill>
                  <a:srgbClr val="4A4A45"/>
                </a:solidFill>
                <a:latin typeface="Lato"/>
                <a:ea typeface="Lato"/>
                <a:cs typeface="Lato"/>
              </a:rPr>
              <a:t>datos</a:t>
            </a:r>
            <a:r>
              <a:rPr lang="en-US" sz="2125">
                <a:solidFill>
                  <a:srgbClr val="4A4A45"/>
                </a:solidFill>
                <a:latin typeface="Lato"/>
                <a:ea typeface="Lato"/>
                <a:cs typeface="Lato"/>
              </a:rPr>
              <a:t> de Our World in Data, </a:t>
            </a:r>
            <a:r>
              <a:rPr lang="en-US" sz="2125" err="1">
                <a:solidFill>
                  <a:srgbClr val="4A4A45"/>
                </a:solidFill>
                <a:latin typeface="Lato"/>
                <a:ea typeface="Lato"/>
                <a:cs typeface="Lato"/>
              </a:rPr>
              <a:t>que</a:t>
            </a:r>
            <a:r>
              <a:rPr lang="en-US" sz="2125">
                <a:solidFill>
                  <a:srgbClr val="4A4A45"/>
                </a:solidFill>
                <a:latin typeface="Lato"/>
                <a:ea typeface="Lato"/>
                <a:cs typeface="Lato"/>
              </a:rPr>
              <a:t> </a:t>
            </a:r>
            <a:r>
              <a:rPr lang="en-US" sz="2125" err="1">
                <a:solidFill>
                  <a:srgbClr val="4A4A45"/>
                </a:solidFill>
                <a:latin typeface="Lato"/>
                <a:ea typeface="Lato"/>
                <a:cs typeface="Lato"/>
              </a:rPr>
              <a:t>detalla</a:t>
            </a:r>
            <a:r>
              <a:rPr lang="en-US" sz="2125">
                <a:solidFill>
                  <a:srgbClr val="4A4A45"/>
                </a:solidFill>
                <a:latin typeface="Lato"/>
                <a:ea typeface="Lato"/>
                <a:cs typeface="Lato"/>
              </a:rPr>
              <a:t> </a:t>
            </a:r>
            <a:r>
              <a:rPr lang="en-US" sz="2125" err="1">
                <a:solidFill>
                  <a:srgbClr val="4A4A45"/>
                </a:solidFill>
                <a:latin typeface="Lato"/>
                <a:ea typeface="Lato"/>
                <a:cs typeface="Lato"/>
              </a:rPr>
              <a:t>el</a:t>
            </a:r>
            <a:r>
              <a:rPr lang="en-US" sz="2125">
                <a:solidFill>
                  <a:srgbClr val="4A4A45"/>
                </a:solidFill>
                <a:latin typeface="Lato"/>
                <a:ea typeface="Lato"/>
                <a:cs typeface="Lato"/>
              </a:rPr>
              <a:t> </a:t>
            </a:r>
            <a:r>
              <a:rPr lang="en-US" sz="2125" err="1">
                <a:solidFill>
                  <a:srgbClr val="4A4A45"/>
                </a:solidFill>
                <a:latin typeface="Lato"/>
                <a:ea typeface="Lato"/>
                <a:cs typeface="Lato"/>
              </a:rPr>
              <a:t>porcentaje</a:t>
            </a:r>
            <a:r>
              <a:rPr lang="en-US" sz="2125">
                <a:solidFill>
                  <a:srgbClr val="4A4A45"/>
                </a:solidFill>
                <a:latin typeface="Lato"/>
                <a:ea typeface="Lato"/>
                <a:cs typeface="Lato"/>
              </a:rPr>
              <a:t> de </a:t>
            </a:r>
            <a:r>
              <a:rPr lang="en-US" sz="2125" err="1">
                <a:solidFill>
                  <a:srgbClr val="4A4A45"/>
                </a:solidFill>
                <a:latin typeface="Lato"/>
                <a:ea typeface="Lato"/>
                <a:cs typeface="Lato"/>
              </a:rPr>
              <a:t>individuos</a:t>
            </a:r>
            <a:r>
              <a:rPr lang="en-US" sz="2125">
                <a:solidFill>
                  <a:srgbClr val="4A4A45"/>
                </a:solidFill>
                <a:latin typeface="Lato"/>
                <a:ea typeface="Lato"/>
                <a:cs typeface="Lato"/>
              </a:rPr>
              <a:t> </a:t>
            </a:r>
            <a:r>
              <a:rPr lang="en-US" sz="2125" err="1">
                <a:solidFill>
                  <a:srgbClr val="4A4A45"/>
                </a:solidFill>
                <a:latin typeface="Lato"/>
                <a:ea typeface="Lato"/>
                <a:cs typeface="Lato"/>
              </a:rPr>
              <a:t>que</a:t>
            </a:r>
            <a:r>
              <a:rPr lang="en-US" sz="2125">
                <a:solidFill>
                  <a:srgbClr val="4A4A45"/>
                </a:solidFill>
                <a:latin typeface="Lato"/>
                <a:ea typeface="Lato"/>
                <a:cs typeface="Lato"/>
              </a:rPr>
              <a:t> </a:t>
            </a:r>
            <a:r>
              <a:rPr lang="en-US" sz="2125" err="1">
                <a:solidFill>
                  <a:srgbClr val="4A4A45"/>
                </a:solidFill>
                <a:latin typeface="Lato"/>
                <a:ea typeface="Lato"/>
                <a:cs typeface="Lato"/>
              </a:rPr>
              <a:t>utilizan</a:t>
            </a:r>
            <a:r>
              <a:rPr lang="en-US" sz="2125">
                <a:solidFill>
                  <a:srgbClr val="4A4A45"/>
                </a:solidFill>
                <a:latin typeface="Lato"/>
                <a:ea typeface="Lato"/>
                <a:cs typeface="Lato"/>
              </a:rPr>
              <a:t> Internet </a:t>
            </a:r>
            <a:r>
              <a:rPr lang="en-US" sz="2125" err="1">
                <a:solidFill>
                  <a:srgbClr val="4A4A45"/>
                </a:solidFill>
                <a:latin typeface="Lato"/>
                <a:ea typeface="Lato"/>
                <a:cs typeface="Lato"/>
              </a:rPr>
              <a:t>en</a:t>
            </a:r>
            <a:r>
              <a:rPr lang="en-US" sz="2125">
                <a:solidFill>
                  <a:srgbClr val="4A4A45"/>
                </a:solidFill>
                <a:latin typeface="Lato"/>
                <a:ea typeface="Lato"/>
                <a:cs typeface="Lato"/>
              </a:rPr>
              <a:t> </a:t>
            </a:r>
            <a:r>
              <a:rPr lang="en-US" sz="2125" err="1">
                <a:solidFill>
                  <a:srgbClr val="4A4A45"/>
                </a:solidFill>
                <a:latin typeface="Lato"/>
                <a:ea typeface="Lato"/>
                <a:cs typeface="Lato"/>
              </a:rPr>
              <a:t>varios</a:t>
            </a:r>
            <a:r>
              <a:rPr lang="en-US" sz="2125">
                <a:solidFill>
                  <a:srgbClr val="4A4A45"/>
                </a:solidFill>
                <a:latin typeface="Lato"/>
                <a:ea typeface="Lato"/>
                <a:cs typeface="Lato"/>
              </a:rPr>
              <a:t> </a:t>
            </a:r>
            <a:r>
              <a:rPr lang="en-US" sz="2125" err="1">
                <a:solidFill>
                  <a:srgbClr val="4A4A45"/>
                </a:solidFill>
                <a:latin typeface="Lato"/>
                <a:ea typeface="Lato"/>
                <a:cs typeface="Lato"/>
              </a:rPr>
              <a:t>países</a:t>
            </a:r>
            <a:r>
              <a:rPr lang="en-US" sz="2125">
                <a:solidFill>
                  <a:srgbClr val="4A4A45"/>
                </a:solidFill>
                <a:latin typeface="Lato"/>
                <a:ea typeface="Lato"/>
                <a:cs typeface="Lato"/>
              </a:rPr>
              <a:t> y regiones a lo largo del </a:t>
            </a:r>
            <a:r>
              <a:rPr lang="en-US" sz="2125" err="1">
                <a:solidFill>
                  <a:srgbClr val="4A4A45"/>
                </a:solidFill>
                <a:latin typeface="Lato"/>
                <a:ea typeface="Lato"/>
                <a:cs typeface="Lato"/>
              </a:rPr>
              <a:t>tiempo</a:t>
            </a:r>
            <a:r>
              <a:rPr lang="en-US" sz="2125">
                <a:solidFill>
                  <a:srgbClr val="4A4A45"/>
                </a:solidFill>
                <a:latin typeface="Lato"/>
                <a:ea typeface="Lato"/>
                <a:cs typeface="Lato"/>
              </a:rPr>
              <a:t>. </a:t>
            </a:r>
            <a:r>
              <a:rPr lang="en-US" sz="2125" err="1">
                <a:solidFill>
                  <a:srgbClr val="4A4A45"/>
                </a:solidFill>
                <a:latin typeface="Lato"/>
                <a:ea typeface="Lato"/>
                <a:cs typeface="Lato"/>
              </a:rPr>
              <a:t>Estos</a:t>
            </a:r>
            <a:r>
              <a:rPr lang="en-US" sz="2125">
                <a:solidFill>
                  <a:srgbClr val="4A4A45"/>
                </a:solidFill>
                <a:latin typeface="Lato"/>
                <a:ea typeface="Lato"/>
                <a:cs typeface="Lato"/>
              </a:rPr>
              <a:t> </a:t>
            </a:r>
            <a:r>
              <a:rPr lang="en-US" sz="2125" err="1">
                <a:solidFill>
                  <a:srgbClr val="4A4A45"/>
                </a:solidFill>
                <a:latin typeface="Lato"/>
                <a:ea typeface="Lato"/>
                <a:cs typeface="Lato"/>
              </a:rPr>
              <a:t>datos</a:t>
            </a:r>
            <a:r>
              <a:rPr lang="en-US" sz="2125">
                <a:solidFill>
                  <a:srgbClr val="4A4A45"/>
                </a:solidFill>
                <a:latin typeface="Lato"/>
                <a:ea typeface="Lato"/>
                <a:cs typeface="Lato"/>
              </a:rPr>
              <a:t> son </a:t>
            </a:r>
            <a:r>
              <a:rPr lang="en-US" sz="2125" err="1">
                <a:solidFill>
                  <a:srgbClr val="4A4A45"/>
                </a:solidFill>
                <a:latin typeface="Lato"/>
                <a:ea typeface="Lato"/>
                <a:cs typeface="Lato"/>
              </a:rPr>
              <a:t>cruciales</a:t>
            </a:r>
            <a:r>
              <a:rPr lang="en-US" sz="2125">
                <a:solidFill>
                  <a:srgbClr val="4A4A45"/>
                </a:solidFill>
                <a:latin typeface="Lato"/>
                <a:ea typeface="Lato"/>
                <a:cs typeface="Lato"/>
              </a:rPr>
              <a:t> para </a:t>
            </a:r>
            <a:r>
              <a:rPr lang="en-US" sz="2125" err="1">
                <a:solidFill>
                  <a:srgbClr val="4A4A45"/>
                </a:solidFill>
                <a:latin typeface="Lato"/>
                <a:ea typeface="Lato"/>
                <a:cs typeface="Lato"/>
              </a:rPr>
              <a:t>comprender</a:t>
            </a:r>
            <a:r>
              <a:rPr lang="en-US" sz="2125">
                <a:solidFill>
                  <a:srgbClr val="4A4A45"/>
                </a:solidFill>
                <a:latin typeface="Lato"/>
                <a:ea typeface="Lato"/>
                <a:cs typeface="Lato"/>
              </a:rPr>
              <a:t> la </a:t>
            </a:r>
            <a:r>
              <a:rPr lang="en-US" sz="2125" err="1">
                <a:solidFill>
                  <a:srgbClr val="4A4A45"/>
                </a:solidFill>
                <a:latin typeface="Lato"/>
                <a:ea typeface="Lato"/>
                <a:cs typeface="Lato"/>
              </a:rPr>
              <a:t>conectividad</a:t>
            </a:r>
            <a:r>
              <a:rPr lang="en-US" sz="2125">
                <a:solidFill>
                  <a:srgbClr val="4A4A45"/>
                </a:solidFill>
                <a:latin typeface="Lato"/>
                <a:ea typeface="Lato"/>
                <a:cs typeface="Lato"/>
              </a:rPr>
              <a:t> digital global.</a:t>
            </a:r>
          </a:p>
        </p:txBody>
      </p:sp>
      <p:pic>
        <p:nvPicPr>
          <p:cNvPr id="15" name="Imagen 14" descr="Logos - Imagen UDD">
            <a:extLst>
              <a:ext uri="{FF2B5EF4-FFF2-40B4-BE49-F238E27FC236}">
                <a16:creationId xmlns:a16="http://schemas.microsoft.com/office/drawing/2014/main" id="{23799AAF-9F4D-72F7-72E0-3FBFFD88A934}"/>
              </a:ext>
            </a:extLst>
          </p:cNvPr>
          <p:cNvPicPr>
            <a:picLocks noChangeAspect="1"/>
          </p:cNvPicPr>
          <p:nvPr/>
        </p:nvPicPr>
        <p:blipFill>
          <a:blip r:embed="rId7"/>
          <a:srcRect r="1633" b="6494"/>
          <a:stretch>
            <a:fillRect/>
          </a:stretch>
        </p:blipFill>
        <p:spPr>
          <a:xfrm>
            <a:off x="14952735" y="208251"/>
            <a:ext cx="3120258" cy="881295"/>
          </a:xfrm>
          <a:prstGeom prst="rect">
            <a:avLst/>
          </a:prstGeom>
        </p:spPr>
      </p:pic>
      <p:pic>
        <p:nvPicPr>
          <p:cNvPr id="29" name="Graphic 1134" descr="North America with solid fill">
            <a:extLst>
              <a:ext uri="{FF2B5EF4-FFF2-40B4-BE49-F238E27FC236}">
                <a16:creationId xmlns:a16="http://schemas.microsoft.com/office/drawing/2014/main" id="{1CF61C37-6531-268F-E040-FAFD8A04C325}"/>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3197084" y="2183155"/>
            <a:ext cx="807335" cy="778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42E5D1F-9707-A362-1706-2F9396FF81AB}"/>
            </a:ext>
          </a:extLst>
        </p:cNvPr>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25BBBA53-22F3-B925-7754-90F48485F335}"/>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6" name="TextBox 6">
            <a:extLst>
              <a:ext uri="{FF2B5EF4-FFF2-40B4-BE49-F238E27FC236}">
                <a16:creationId xmlns:a16="http://schemas.microsoft.com/office/drawing/2014/main" id="{6E5030E7-AE05-EE27-717B-AC33D63013CA}"/>
              </a:ext>
            </a:extLst>
          </p:cNvPr>
          <p:cNvSpPr txBox="1"/>
          <p:nvPr/>
        </p:nvSpPr>
        <p:spPr>
          <a:xfrm>
            <a:off x="990600" y="952500"/>
            <a:ext cx="13968859" cy="458139"/>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s-MX">
                <a:sym typeface="Lato Bold"/>
              </a:rPr>
              <a:t>EDA – Distribución Global del Uso de Internet</a:t>
            </a:r>
            <a:endParaRPr lang="en-US">
              <a:sym typeface="Lato Bold"/>
            </a:endParaRPr>
          </a:p>
        </p:txBody>
      </p:sp>
      <p:sp>
        <p:nvSpPr>
          <p:cNvPr id="7" name="TextBox 7">
            <a:extLst>
              <a:ext uri="{FF2B5EF4-FFF2-40B4-BE49-F238E27FC236}">
                <a16:creationId xmlns:a16="http://schemas.microsoft.com/office/drawing/2014/main" id="{333C38FC-2761-13A0-63D5-3C718E201930}"/>
              </a:ext>
            </a:extLst>
          </p:cNvPr>
          <p:cNvSpPr txBox="1"/>
          <p:nvPr/>
        </p:nvSpPr>
        <p:spPr>
          <a:xfrm>
            <a:off x="990600" y="1714500"/>
            <a:ext cx="16355317" cy="821059"/>
          </a:xfrm>
          <a:prstGeom prst="rect">
            <a:avLst/>
          </a:prstGeom>
        </p:spPr>
        <p:txBody>
          <a:bodyPr lIns="0" tIns="0" rIns="0" bIns="0" rtlCol="0" anchor="t">
            <a:spAutoFit/>
          </a:bodyPr>
          <a:lstStyle/>
          <a:p>
            <a:pPr algn="l">
              <a:lnSpc>
                <a:spcPts val="3437"/>
              </a:lnSpc>
            </a:pPr>
            <a:r>
              <a:rPr lang="es-MX" sz="2125">
                <a:solidFill>
                  <a:srgbClr val="4A4A45"/>
                </a:solidFill>
                <a:latin typeface="Lato"/>
                <a:ea typeface="Lato"/>
                <a:cs typeface="Lato"/>
                <a:sym typeface="Lato"/>
              </a:rPr>
              <a:t>Como primer paso del EDA, analizamos cómo se distribuye el porcentaje de usuarios de Internet entre países en un año reciente (por ejemplo, 2020).</a:t>
            </a:r>
            <a:endParaRPr lang="en-US" sz="2125">
              <a:solidFill>
                <a:srgbClr val="4A4A45"/>
              </a:solidFill>
              <a:latin typeface="Lato"/>
              <a:ea typeface="Lato"/>
              <a:cs typeface="Lato"/>
              <a:sym typeface="Lato"/>
            </a:endParaRPr>
          </a:p>
        </p:txBody>
      </p:sp>
      <p:pic>
        <p:nvPicPr>
          <p:cNvPr id="5" name="Imagen 4">
            <a:extLst>
              <a:ext uri="{FF2B5EF4-FFF2-40B4-BE49-F238E27FC236}">
                <a16:creationId xmlns:a16="http://schemas.microsoft.com/office/drawing/2014/main" id="{A09C61A7-F573-5066-92B4-79DEB7B0138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14400" y="3390900"/>
            <a:ext cx="7200901" cy="4114800"/>
          </a:xfrm>
          <a:prstGeom prst="rect">
            <a:avLst/>
          </a:prstGeom>
        </p:spPr>
      </p:pic>
      <p:cxnSp>
        <p:nvCxnSpPr>
          <p:cNvPr id="21" name="Conector recto de flecha 20">
            <a:extLst>
              <a:ext uri="{FF2B5EF4-FFF2-40B4-BE49-F238E27FC236}">
                <a16:creationId xmlns:a16="http://schemas.microsoft.com/office/drawing/2014/main" id="{B1B06310-893E-6F86-BC81-35516BC9B84F}"/>
              </a:ext>
            </a:extLst>
          </p:cNvPr>
          <p:cNvCxnSpPr>
            <a:cxnSpLocks/>
          </p:cNvCxnSpPr>
          <p:nvPr/>
        </p:nvCxnSpPr>
        <p:spPr>
          <a:xfrm>
            <a:off x="990600" y="1409702"/>
            <a:ext cx="12496800" cy="0"/>
          </a:xfrm>
          <a:prstGeom prst="straightConnector1">
            <a:avLst/>
          </a:prstGeom>
          <a:ln/>
        </p:spPr>
        <p:style>
          <a:lnRef idx="1">
            <a:schemeClr val="dk1"/>
          </a:lnRef>
          <a:fillRef idx="0">
            <a:schemeClr val="dk1"/>
          </a:fillRef>
          <a:effectRef idx="0">
            <a:schemeClr val="dk1"/>
          </a:effectRef>
          <a:fontRef idx="minor">
            <a:schemeClr val="tx1"/>
          </a:fontRef>
        </p:style>
      </p:cxnSp>
      <p:sp>
        <p:nvSpPr>
          <p:cNvPr id="26" name="CuadroTexto 25">
            <a:extLst>
              <a:ext uri="{FF2B5EF4-FFF2-40B4-BE49-F238E27FC236}">
                <a16:creationId xmlns:a16="http://schemas.microsoft.com/office/drawing/2014/main" id="{CD4E86E4-9383-DECD-8136-D711BFAC7C1F}"/>
              </a:ext>
            </a:extLst>
          </p:cNvPr>
          <p:cNvSpPr txBox="1"/>
          <p:nvPr/>
        </p:nvSpPr>
        <p:spPr>
          <a:xfrm>
            <a:off x="762000" y="7810500"/>
            <a:ext cx="7696200" cy="1693092"/>
          </a:xfrm>
          <a:prstGeom prst="rect">
            <a:avLst/>
          </a:prstGeom>
        </p:spPr>
        <p:txBody>
          <a:bodyPr wrap="square" lIns="0" tIns="0" rIns="0" bIns="0" rtlCol="0" anchor="t">
            <a:spAutoFit/>
          </a:bodyPr>
          <a:lstStyle>
            <a:defPPr>
              <a:defRPr lang="en-US"/>
            </a:defPPr>
            <a:lvl1pPr>
              <a:lnSpc>
                <a:spcPts val="3437"/>
              </a:lnSpc>
              <a:defRPr sz="2125">
                <a:solidFill>
                  <a:srgbClr val="4A4A45"/>
                </a:solidFill>
                <a:latin typeface="Lato"/>
                <a:ea typeface="Lato"/>
                <a:cs typeface="Lato"/>
              </a:defRPr>
            </a:lvl1pPr>
          </a:lstStyle>
          <a:p>
            <a:pPr marL="342900" indent="-342900" algn="just">
              <a:buFont typeface="Arial" panose="020B0604020202020204" pitchFamily="34" charset="0"/>
              <a:buChar char="•"/>
            </a:pPr>
            <a:r>
              <a:rPr lang="es-MX"/>
              <a:t>En el año 2020, la distribución del porcentaje de usuarios de Internet entre países es altamente heterogénea.</a:t>
            </a:r>
          </a:p>
          <a:p>
            <a:pPr marL="342900" indent="-342900" algn="just">
              <a:buFont typeface="Arial" panose="020B0604020202020204" pitchFamily="34" charset="0"/>
              <a:buChar char="•"/>
            </a:pPr>
            <a:r>
              <a:rPr lang="es-MX"/>
              <a:t>El histograma muestra una concentración importante de países con niveles altos de conectividad (sobre el 70%).</a:t>
            </a:r>
          </a:p>
        </p:txBody>
      </p:sp>
      <p:pic>
        <p:nvPicPr>
          <p:cNvPr id="2050" name="Picture 2">
            <a:extLst>
              <a:ext uri="{FF2B5EF4-FFF2-40B4-BE49-F238E27FC236}">
                <a16:creationId xmlns:a16="http://schemas.microsoft.com/office/drawing/2014/main" id="{CA47E3E9-B210-E964-27F6-802BDC0F85E9}"/>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val="0"/>
              </a:ext>
            </a:extLst>
          </a:blip>
          <a:srcRect/>
          <a:stretch>
            <a:fillRect/>
          </a:stretch>
        </p:blipFill>
        <p:spPr bwMode="auto">
          <a:xfrm>
            <a:off x="11353800" y="3162300"/>
            <a:ext cx="3894337" cy="4419600"/>
          </a:xfrm>
          <a:prstGeom prst="rect">
            <a:avLst/>
          </a:prstGeom>
          <a:noFill/>
          <a:extLst>
            <a:ext uri="{909E8E84-426E-40DD-AFC4-6F175D3DCCD1}">
              <a14:hiddenFill xmlns:a14="http://schemas.microsoft.com/office/drawing/2010/main">
                <a:solidFill>
                  <a:srgbClr val="FFFFFF"/>
                </a:solidFill>
              </a14:hiddenFill>
            </a:ext>
          </a:extLst>
        </p:spPr>
      </p:pic>
      <p:sp>
        <p:nvSpPr>
          <p:cNvPr id="36" name="CuadroTexto 35">
            <a:extLst>
              <a:ext uri="{FF2B5EF4-FFF2-40B4-BE49-F238E27FC236}">
                <a16:creationId xmlns:a16="http://schemas.microsoft.com/office/drawing/2014/main" id="{4EB93402-6C1C-87C6-7692-65B9369964A1}"/>
              </a:ext>
            </a:extLst>
          </p:cNvPr>
          <p:cNvSpPr txBox="1"/>
          <p:nvPr/>
        </p:nvSpPr>
        <p:spPr>
          <a:xfrm>
            <a:off x="1143000" y="2781300"/>
            <a:ext cx="7162800" cy="384401"/>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s-MX" sz="2100"/>
              <a:t>Histograma – Distribución global del uso de Internet (2020)</a:t>
            </a:r>
            <a:endParaRPr lang="es-CL" sz="2100"/>
          </a:p>
        </p:txBody>
      </p:sp>
      <p:sp>
        <p:nvSpPr>
          <p:cNvPr id="40" name="CuadroTexto 39">
            <a:extLst>
              <a:ext uri="{FF2B5EF4-FFF2-40B4-BE49-F238E27FC236}">
                <a16:creationId xmlns:a16="http://schemas.microsoft.com/office/drawing/2014/main" id="{9C1F80ED-F727-0299-7EE2-8B38481BAD87}"/>
              </a:ext>
            </a:extLst>
          </p:cNvPr>
          <p:cNvSpPr txBox="1"/>
          <p:nvPr/>
        </p:nvSpPr>
        <p:spPr>
          <a:xfrm>
            <a:off x="9448800" y="7658100"/>
            <a:ext cx="7924800" cy="2129109"/>
          </a:xfrm>
          <a:prstGeom prst="rect">
            <a:avLst/>
          </a:prstGeom>
        </p:spPr>
        <p:txBody>
          <a:bodyPr wrap="square" lIns="0" tIns="0" rIns="0" bIns="0" rtlCol="0" anchor="t">
            <a:spAutoFit/>
          </a:bodyPr>
          <a:lstStyle>
            <a:defPPr>
              <a:defRPr lang="en-US"/>
            </a:defPPr>
            <a:lvl1pPr marL="342900" indent="-342900" algn="just">
              <a:lnSpc>
                <a:spcPts val="3437"/>
              </a:lnSpc>
              <a:buFont typeface="Arial" panose="020B0604020202020204" pitchFamily="34" charset="0"/>
              <a:buChar char="•"/>
              <a:defRPr sz="2125">
                <a:solidFill>
                  <a:srgbClr val="4A4A45"/>
                </a:solidFill>
                <a:latin typeface="Lato"/>
                <a:ea typeface="Lato"/>
                <a:cs typeface="Lato"/>
              </a:defRPr>
            </a:lvl1pPr>
          </a:lstStyle>
          <a:p>
            <a:r>
              <a:rPr lang="es-MX"/>
              <a:t>Sin embargo, el boxplot revela una cola inferior larga, indicando que todavía existe un grupo relevante de países con menos del 30% de la población usando Internet.</a:t>
            </a:r>
          </a:p>
          <a:p>
            <a:r>
              <a:rPr lang="es-MX"/>
              <a:t>Este contraste es una primera señal clara de desigualdad digital global.</a:t>
            </a:r>
          </a:p>
        </p:txBody>
      </p:sp>
      <p:sp>
        <p:nvSpPr>
          <p:cNvPr id="42" name="CuadroTexto 41">
            <a:extLst>
              <a:ext uri="{FF2B5EF4-FFF2-40B4-BE49-F238E27FC236}">
                <a16:creationId xmlns:a16="http://schemas.microsoft.com/office/drawing/2014/main" id="{2A8841E5-2E1D-F03D-F43A-214CC8E91A33}"/>
              </a:ext>
            </a:extLst>
          </p:cNvPr>
          <p:cNvSpPr txBox="1"/>
          <p:nvPr/>
        </p:nvSpPr>
        <p:spPr>
          <a:xfrm>
            <a:off x="10896600" y="2705100"/>
            <a:ext cx="5791200" cy="384401"/>
          </a:xfrm>
          <a:prstGeom prst="rect">
            <a:avLst/>
          </a:prstGeom>
        </p:spPr>
        <p:txBody>
          <a:bodyPr wrap="square" lIns="0" tIns="0" rIns="0" bIns="0" rtlCol="0" anchor="t">
            <a:spAutoFit/>
          </a:bodyPr>
          <a:lstStyle>
            <a:defPPr>
              <a:defRPr lang="en-US"/>
            </a:defPPr>
            <a:lvl1pPr>
              <a:lnSpc>
                <a:spcPts val="3374"/>
              </a:lnSpc>
              <a:defRPr sz="21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s-MX" err="1"/>
              <a:t>Boxplot</a:t>
            </a:r>
            <a:r>
              <a:rPr lang="es-MX"/>
              <a:t> – Variación entre países (2020)</a:t>
            </a:r>
            <a:endParaRPr lang="es-CL"/>
          </a:p>
        </p:txBody>
      </p:sp>
      <p:pic>
        <p:nvPicPr>
          <p:cNvPr id="4" name="Imagen 14" descr="Logos - Imagen UDD">
            <a:extLst>
              <a:ext uri="{FF2B5EF4-FFF2-40B4-BE49-F238E27FC236}">
                <a16:creationId xmlns:a16="http://schemas.microsoft.com/office/drawing/2014/main" id="{086D47B8-BB4E-A8CA-F3B7-0BB8D54A6AC0}"/>
              </a:ext>
            </a:extLst>
          </p:cNvPr>
          <p:cNvPicPr>
            <a:picLocks noChangeAspect="1"/>
          </p:cNvPicPr>
          <p:nvPr/>
        </p:nvPicPr>
        <p:blipFill>
          <a:blip r:embed="rId7"/>
          <a:srcRect r="1633" b="6494"/>
          <a:stretch>
            <a:fillRect/>
          </a:stretch>
        </p:blipFill>
        <p:spPr>
          <a:xfrm>
            <a:off x="14952735" y="208251"/>
            <a:ext cx="3120258" cy="881295"/>
          </a:xfrm>
          <a:prstGeom prst="rect">
            <a:avLst/>
          </a:prstGeom>
        </p:spPr>
      </p:pic>
    </p:spTree>
    <p:extLst>
      <p:ext uri="{BB962C8B-B14F-4D97-AF65-F5344CB8AC3E}">
        <p14:creationId xmlns:p14="http://schemas.microsoft.com/office/powerpoint/2010/main" val="18464252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A0861123-CDAF-62CD-907D-F1F43BABA312}"/>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6" name="TextBox 6"/>
          <p:cNvSpPr txBox="1"/>
          <p:nvPr/>
        </p:nvSpPr>
        <p:spPr>
          <a:xfrm>
            <a:off x="433834" y="965484"/>
            <a:ext cx="10996166" cy="615553"/>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nSpc>
                <a:spcPct val="100000"/>
              </a:lnSpc>
            </a:pPr>
            <a:r>
              <a:rPr lang="es-ES_tradnl" sz="4000" noProof="1">
                <a:sym typeface="Lato Bold"/>
              </a:rPr>
              <a:t>Preparando el Escenario: Regiones de Enfoque</a:t>
            </a:r>
          </a:p>
        </p:txBody>
      </p:sp>
      <p:sp>
        <p:nvSpPr>
          <p:cNvPr id="7" name="TextBox 7"/>
          <p:cNvSpPr txBox="1"/>
          <p:nvPr/>
        </p:nvSpPr>
        <p:spPr>
          <a:xfrm>
            <a:off x="447689" y="2040709"/>
            <a:ext cx="10677511" cy="821059"/>
          </a:xfrm>
          <a:prstGeom prst="rect">
            <a:avLst/>
          </a:prstGeom>
        </p:spPr>
        <p:txBody>
          <a:bodyPr wrap="square" lIns="0" tIns="0" rIns="0" bIns="0" rtlCol="0" anchor="t">
            <a:spAutoFit/>
          </a:bodyPr>
          <a:lstStyle/>
          <a:p>
            <a:pPr algn="l">
              <a:lnSpc>
                <a:spcPts val="3437"/>
              </a:lnSpc>
            </a:pPr>
            <a:r>
              <a:rPr lang="es-ES_tradnl" sz="2125" noProof="1">
                <a:solidFill>
                  <a:srgbClr val="4A4A45"/>
                </a:solidFill>
                <a:latin typeface="Lato"/>
                <a:ea typeface="Lato"/>
                <a:cs typeface="Lato"/>
                <a:sym typeface="Lato"/>
              </a:rPr>
              <a:t>Para ilustrar diversas trayectorias de adopción de internet y destacar brechas digitales significativas, hemos seleccionado cuatro regiones clave del Banco Mundial:</a:t>
            </a:r>
          </a:p>
        </p:txBody>
      </p:sp>
      <p:sp>
        <p:nvSpPr>
          <p:cNvPr id="9" name="TextBox 9"/>
          <p:cNvSpPr txBox="1"/>
          <p:nvPr/>
        </p:nvSpPr>
        <p:spPr>
          <a:xfrm>
            <a:off x="1367433" y="4835128"/>
            <a:ext cx="3642121" cy="450354"/>
          </a:xfrm>
          <a:prstGeom prst="rect">
            <a:avLst/>
          </a:prstGeom>
        </p:spPr>
        <p:txBody>
          <a:bodyPr lIns="0" tIns="0" rIns="0" bIns="0" rtlCol="0" anchor="t">
            <a:spAutoFit/>
          </a:bodyPr>
          <a:lstStyle/>
          <a:p>
            <a:pPr algn="l">
              <a:lnSpc>
                <a:spcPts val="3374"/>
              </a:lnSpc>
            </a:pPr>
            <a:r>
              <a:rPr lang="en-US" sz="2687" b="1">
                <a:solidFill>
                  <a:srgbClr val="4A4A45"/>
                </a:solidFill>
                <a:latin typeface="Lato Bold"/>
                <a:ea typeface="Lato Bold"/>
                <a:cs typeface="Lato Bold"/>
                <a:sym typeface="Lato Bold"/>
              </a:rPr>
              <a:t>América del Norte (BM)</a:t>
            </a:r>
          </a:p>
        </p:txBody>
      </p:sp>
      <p:sp>
        <p:nvSpPr>
          <p:cNvPr id="10" name="TextBox 10"/>
          <p:cNvSpPr txBox="1"/>
          <p:nvPr/>
        </p:nvSpPr>
        <p:spPr>
          <a:xfrm>
            <a:off x="1367433" y="5288286"/>
            <a:ext cx="6934200" cy="385042"/>
          </a:xfrm>
          <a:prstGeom prst="rect">
            <a:avLst/>
          </a:prstGeom>
        </p:spPr>
        <p:txBody>
          <a:bodyPr wrap="square" lIns="0" tIns="0" rIns="0" bIns="0" rtlCol="0" anchor="t">
            <a:spAutoFit/>
          </a:bodyPr>
          <a:lstStyle/>
          <a:p>
            <a:pPr algn="l">
              <a:lnSpc>
                <a:spcPts val="3437"/>
              </a:lnSpc>
            </a:pPr>
            <a:r>
              <a:rPr lang="en-US" sz="2125">
                <a:solidFill>
                  <a:srgbClr val="4A4A45"/>
                </a:solidFill>
                <a:latin typeface="Lato"/>
                <a:ea typeface="Lato"/>
                <a:cs typeface="Lato"/>
                <a:sym typeface="Lato"/>
              </a:rPr>
              <a:t>Un </a:t>
            </a:r>
            <a:r>
              <a:rPr lang="en-US" sz="2125" err="1">
                <a:solidFill>
                  <a:srgbClr val="4A4A45"/>
                </a:solidFill>
                <a:latin typeface="Lato"/>
                <a:ea typeface="Lato"/>
                <a:cs typeface="Lato"/>
                <a:sym typeface="Lato"/>
              </a:rPr>
              <a:t>referente</a:t>
            </a:r>
            <a:r>
              <a:rPr lang="en-US" sz="2125">
                <a:solidFill>
                  <a:srgbClr val="4A4A45"/>
                </a:solidFill>
                <a:latin typeface="Lato"/>
                <a:ea typeface="Lato"/>
                <a:cs typeface="Lato"/>
                <a:sym typeface="Lato"/>
              </a:rPr>
              <a:t> para </a:t>
            </a:r>
            <a:r>
              <a:rPr lang="en-US" sz="2125" err="1">
                <a:solidFill>
                  <a:srgbClr val="4A4A45"/>
                </a:solidFill>
                <a:latin typeface="Lato"/>
                <a:ea typeface="Lato"/>
                <a:cs typeface="Lato"/>
                <a:sym typeface="Lato"/>
              </a:rPr>
              <a:t>alta</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conectividad</a:t>
            </a:r>
            <a:r>
              <a:rPr lang="en-US" sz="2125">
                <a:solidFill>
                  <a:srgbClr val="4A4A45"/>
                </a:solidFill>
                <a:latin typeface="Lato"/>
                <a:ea typeface="Lato"/>
                <a:cs typeface="Lato"/>
                <a:sym typeface="Lato"/>
              </a:rPr>
              <a:t> y </a:t>
            </a:r>
            <a:r>
              <a:rPr lang="en-US" sz="2125" err="1">
                <a:solidFill>
                  <a:srgbClr val="4A4A45"/>
                </a:solidFill>
                <a:latin typeface="Lato"/>
                <a:ea typeface="Lato"/>
                <a:cs typeface="Lato"/>
                <a:sym typeface="Lato"/>
              </a:rPr>
              <a:t>adopción</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temprana</a:t>
            </a:r>
            <a:r>
              <a:rPr lang="en-US" sz="2125">
                <a:solidFill>
                  <a:srgbClr val="4A4A45"/>
                </a:solidFill>
                <a:latin typeface="Lato"/>
                <a:ea typeface="Lato"/>
                <a:cs typeface="Lato"/>
                <a:sym typeface="Lato"/>
              </a:rPr>
              <a:t>.</a:t>
            </a:r>
          </a:p>
        </p:txBody>
      </p:sp>
      <p:sp>
        <p:nvSpPr>
          <p:cNvPr id="12" name="TextBox 12"/>
          <p:cNvSpPr txBox="1"/>
          <p:nvPr/>
        </p:nvSpPr>
        <p:spPr>
          <a:xfrm>
            <a:off x="1367433" y="3615928"/>
            <a:ext cx="4736306" cy="450354"/>
          </a:xfrm>
          <a:prstGeom prst="rect">
            <a:avLst/>
          </a:prstGeom>
        </p:spPr>
        <p:txBody>
          <a:bodyPr lIns="0" tIns="0" rIns="0" bIns="0" rtlCol="0" anchor="t">
            <a:spAutoFit/>
          </a:bodyPr>
          <a:lstStyle/>
          <a:p>
            <a:pPr algn="l">
              <a:lnSpc>
                <a:spcPts val="3374"/>
              </a:lnSpc>
            </a:pPr>
            <a:r>
              <a:rPr lang="en-US" sz="2687" b="1">
                <a:solidFill>
                  <a:srgbClr val="4A4A45"/>
                </a:solidFill>
                <a:latin typeface="Lato Bold"/>
                <a:ea typeface="Lato Bold"/>
                <a:cs typeface="Lato Bold"/>
                <a:sym typeface="Lato Bold"/>
              </a:rPr>
              <a:t>Asia Oriental y </a:t>
            </a:r>
            <a:r>
              <a:rPr lang="en-US" sz="2687" b="1" err="1">
                <a:solidFill>
                  <a:srgbClr val="4A4A45"/>
                </a:solidFill>
                <a:latin typeface="Lato Bold"/>
                <a:ea typeface="Lato Bold"/>
                <a:cs typeface="Lato Bold"/>
                <a:sym typeface="Lato Bold"/>
              </a:rPr>
              <a:t>el</a:t>
            </a:r>
            <a:r>
              <a:rPr lang="en-US" sz="2687" b="1">
                <a:solidFill>
                  <a:srgbClr val="4A4A45"/>
                </a:solidFill>
                <a:latin typeface="Lato Bold"/>
                <a:ea typeface="Lato Bold"/>
                <a:cs typeface="Lato Bold"/>
                <a:sym typeface="Lato Bold"/>
              </a:rPr>
              <a:t> </a:t>
            </a:r>
            <a:r>
              <a:rPr lang="en-US" sz="2687" b="1" err="1">
                <a:solidFill>
                  <a:srgbClr val="4A4A45"/>
                </a:solidFill>
                <a:latin typeface="Lato Bold"/>
                <a:ea typeface="Lato Bold"/>
                <a:cs typeface="Lato Bold"/>
                <a:sym typeface="Lato Bold"/>
              </a:rPr>
              <a:t>Pacífico</a:t>
            </a:r>
            <a:r>
              <a:rPr lang="en-US" sz="2687" b="1">
                <a:solidFill>
                  <a:srgbClr val="4A4A45"/>
                </a:solidFill>
                <a:latin typeface="Lato Bold"/>
                <a:ea typeface="Lato Bold"/>
                <a:cs typeface="Lato Bold"/>
                <a:sym typeface="Lato Bold"/>
              </a:rPr>
              <a:t> (BM)</a:t>
            </a:r>
          </a:p>
        </p:txBody>
      </p:sp>
      <p:sp>
        <p:nvSpPr>
          <p:cNvPr id="13" name="TextBox 13"/>
          <p:cNvSpPr txBox="1"/>
          <p:nvPr/>
        </p:nvSpPr>
        <p:spPr>
          <a:xfrm>
            <a:off x="1367433" y="4073128"/>
            <a:ext cx="5562600" cy="385042"/>
          </a:xfrm>
          <a:prstGeom prst="rect">
            <a:avLst/>
          </a:prstGeom>
        </p:spPr>
        <p:txBody>
          <a:bodyPr wrap="square" lIns="0" tIns="0" rIns="0" bIns="0" rtlCol="0" anchor="t">
            <a:spAutoFit/>
          </a:bodyPr>
          <a:lstStyle/>
          <a:p>
            <a:pPr algn="l">
              <a:lnSpc>
                <a:spcPts val="3437"/>
              </a:lnSpc>
            </a:pPr>
            <a:r>
              <a:rPr lang="en-US" sz="2125" err="1">
                <a:solidFill>
                  <a:srgbClr val="4A4A45"/>
                </a:solidFill>
                <a:latin typeface="Lato"/>
                <a:ea typeface="Lato"/>
                <a:cs typeface="Lato"/>
                <a:sym typeface="Lato"/>
              </a:rPr>
              <a:t>Crecimiento</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rápido</a:t>
            </a:r>
            <a:r>
              <a:rPr lang="en-US" sz="2125">
                <a:solidFill>
                  <a:srgbClr val="4A4A45"/>
                </a:solidFill>
                <a:latin typeface="Lato"/>
                <a:ea typeface="Lato"/>
                <a:cs typeface="Lato"/>
                <a:sym typeface="Lato"/>
              </a:rPr>
              <a:t> e </a:t>
            </a:r>
            <a:r>
              <a:rPr lang="en-US" sz="2125" err="1">
                <a:solidFill>
                  <a:srgbClr val="4A4A45"/>
                </a:solidFill>
                <a:latin typeface="Lato"/>
                <a:ea typeface="Lato"/>
                <a:cs typeface="Lato"/>
                <a:sym typeface="Lato"/>
              </a:rPr>
              <a:t>integración</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tecnológica</a:t>
            </a:r>
            <a:r>
              <a:rPr lang="en-US" sz="2125">
                <a:solidFill>
                  <a:srgbClr val="4A4A45"/>
                </a:solidFill>
                <a:latin typeface="Lato"/>
                <a:ea typeface="Lato"/>
                <a:cs typeface="Lato"/>
                <a:sym typeface="Lato"/>
              </a:rPr>
              <a:t>.</a:t>
            </a:r>
          </a:p>
        </p:txBody>
      </p:sp>
      <p:sp>
        <p:nvSpPr>
          <p:cNvPr id="15" name="TextBox 15"/>
          <p:cNvSpPr txBox="1"/>
          <p:nvPr/>
        </p:nvSpPr>
        <p:spPr>
          <a:xfrm>
            <a:off x="1367433" y="6054328"/>
            <a:ext cx="3451472" cy="450354"/>
          </a:xfrm>
          <a:prstGeom prst="rect">
            <a:avLst/>
          </a:prstGeom>
        </p:spPr>
        <p:txBody>
          <a:bodyPr lIns="0" tIns="0" rIns="0" bIns="0" rtlCol="0" anchor="t">
            <a:spAutoFit/>
          </a:bodyPr>
          <a:lstStyle/>
          <a:p>
            <a:pPr algn="l">
              <a:lnSpc>
                <a:spcPts val="3374"/>
              </a:lnSpc>
            </a:pPr>
            <a:r>
              <a:rPr lang="en-US" sz="2687" b="1">
                <a:solidFill>
                  <a:srgbClr val="4A4A45"/>
                </a:solidFill>
                <a:latin typeface="Lato Bold"/>
                <a:ea typeface="Lato Bold"/>
                <a:cs typeface="Lato Bold"/>
                <a:sym typeface="Lato Bold"/>
              </a:rPr>
              <a:t>Asia del Sur (BM)</a:t>
            </a:r>
          </a:p>
        </p:txBody>
      </p:sp>
      <p:sp>
        <p:nvSpPr>
          <p:cNvPr id="16" name="TextBox 16"/>
          <p:cNvSpPr txBox="1"/>
          <p:nvPr/>
        </p:nvSpPr>
        <p:spPr>
          <a:xfrm>
            <a:off x="1367433" y="6507956"/>
            <a:ext cx="8005019" cy="536972"/>
          </a:xfrm>
          <a:prstGeom prst="rect">
            <a:avLst/>
          </a:prstGeom>
        </p:spPr>
        <p:txBody>
          <a:bodyPr lIns="0" tIns="0" rIns="0" bIns="0" rtlCol="0" anchor="t">
            <a:spAutoFit/>
          </a:bodyPr>
          <a:lstStyle/>
          <a:p>
            <a:pPr algn="l">
              <a:lnSpc>
                <a:spcPts val="3437"/>
              </a:lnSpc>
            </a:pPr>
            <a:r>
              <a:rPr lang="en-US" sz="2125">
                <a:solidFill>
                  <a:srgbClr val="4A4A45"/>
                </a:solidFill>
                <a:latin typeface="Lato"/>
                <a:ea typeface="Lato"/>
                <a:cs typeface="Lato"/>
                <a:sym typeface="Lato"/>
              </a:rPr>
              <a:t>Población </a:t>
            </a:r>
            <a:r>
              <a:rPr lang="en-US" sz="2125" err="1">
                <a:solidFill>
                  <a:srgbClr val="4A4A45"/>
                </a:solidFill>
                <a:latin typeface="Lato"/>
                <a:ea typeface="Lato"/>
                <a:cs typeface="Lato"/>
                <a:sym typeface="Lato"/>
              </a:rPr>
              <a:t>significativa</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diversos</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desafíos</a:t>
            </a:r>
            <a:r>
              <a:rPr lang="en-US" sz="2125">
                <a:solidFill>
                  <a:srgbClr val="4A4A45"/>
                </a:solidFill>
                <a:latin typeface="Lato"/>
                <a:ea typeface="Lato"/>
                <a:cs typeface="Lato"/>
                <a:sym typeface="Lato"/>
              </a:rPr>
              <a:t> de </a:t>
            </a:r>
            <a:r>
              <a:rPr lang="en-US" sz="2125" err="1">
                <a:solidFill>
                  <a:srgbClr val="4A4A45"/>
                </a:solidFill>
                <a:latin typeface="Lato"/>
                <a:ea typeface="Lato"/>
                <a:cs typeface="Lato"/>
                <a:sym typeface="Lato"/>
              </a:rPr>
              <a:t>conectividad</a:t>
            </a:r>
            <a:r>
              <a:rPr lang="en-US" sz="2125">
                <a:solidFill>
                  <a:srgbClr val="4A4A45"/>
                </a:solidFill>
                <a:latin typeface="Lato"/>
                <a:ea typeface="Lato"/>
                <a:cs typeface="Lato"/>
                <a:sym typeface="Lato"/>
              </a:rPr>
              <a:t>.</a:t>
            </a:r>
          </a:p>
        </p:txBody>
      </p:sp>
      <p:sp>
        <p:nvSpPr>
          <p:cNvPr id="18" name="TextBox 18"/>
          <p:cNvSpPr txBox="1"/>
          <p:nvPr/>
        </p:nvSpPr>
        <p:spPr>
          <a:xfrm>
            <a:off x="1367433" y="7273528"/>
            <a:ext cx="3908971" cy="450354"/>
          </a:xfrm>
          <a:prstGeom prst="rect">
            <a:avLst/>
          </a:prstGeom>
        </p:spPr>
        <p:txBody>
          <a:bodyPr lIns="0" tIns="0" rIns="0" bIns="0" rtlCol="0" anchor="t">
            <a:spAutoFit/>
          </a:bodyPr>
          <a:lstStyle/>
          <a:p>
            <a:pPr algn="l">
              <a:lnSpc>
                <a:spcPts val="3374"/>
              </a:lnSpc>
            </a:pPr>
            <a:r>
              <a:rPr lang="en-US" sz="2687" b="1">
                <a:solidFill>
                  <a:srgbClr val="4A4A45"/>
                </a:solidFill>
                <a:latin typeface="Lato Bold"/>
                <a:ea typeface="Lato Bold"/>
                <a:cs typeface="Lato Bold"/>
                <a:sym typeface="Lato Bold"/>
              </a:rPr>
              <a:t>África </a:t>
            </a:r>
            <a:r>
              <a:rPr lang="en-US" sz="2687" b="1" err="1">
                <a:solidFill>
                  <a:srgbClr val="4A4A45"/>
                </a:solidFill>
                <a:latin typeface="Lato Bold"/>
                <a:ea typeface="Lato Bold"/>
                <a:cs typeface="Lato Bold"/>
                <a:sym typeface="Lato Bold"/>
              </a:rPr>
              <a:t>Subsahariana</a:t>
            </a:r>
            <a:r>
              <a:rPr lang="en-US" sz="2687" b="1">
                <a:solidFill>
                  <a:srgbClr val="4A4A45"/>
                </a:solidFill>
                <a:latin typeface="Lato Bold"/>
                <a:ea typeface="Lato Bold"/>
                <a:cs typeface="Lato Bold"/>
                <a:sym typeface="Lato Bold"/>
              </a:rPr>
              <a:t> (BM)</a:t>
            </a:r>
          </a:p>
        </p:txBody>
      </p:sp>
      <p:sp>
        <p:nvSpPr>
          <p:cNvPr id="19" name="TextBox 19"/>
          <p:cNvSpPr txBox="1"/>
          <p:nvPr/>
        </p:nvSpPr>
        <p:spPr>
          <a:xfrm>
            <a:off x="1367433" y="7730728"/>
            <a:ext cx="8005167" cy="536972"/>
          </a:xfrm>
          <a:prstGeom prst="rect">
            <a:avLst/>
          </a:prstGeom>
        </p:spPr>
        <p:txBody>
          <a:bodyPr lIns="0" tIns="0" rIns="0" bIns="0" rtlCol="0" anchor="t">
            <a:spAutoFit/>
          </a:bodyPr>
          <a:lstStyle/>
          <a:p>
            <a:pPr algn="l">
              <a:lnSpc>
                <a:spcPts val="3437"/>
              </a:lnSpc>
            </a:pPr>
            <a:r>
              <a:rPr lang="en-US" sz="2125">
                <a:solidFill>
                  <a:srgbClr val="4A4A45"/>
                </a:solidFill>
                <a:latin typeface="Lato"/>
                <a:ea typeface="Lato"/>
                <a:cs typeface="Lato"/>
                <a:sym typeface="Lato"/>
              </a:rPr>
              <a:t>Una </a:t>
            </a:r>
            <a:r>
              <a:rPr lang="en-US" sz="2125" err="1">
                <a:solidFill>
                  <a:srgbClr val="4A4A45"/>
                </a:solidFill>
                <a:latin typeface="Lato"/>
                <a:ea typeface="Lato"/>
                <a:cs typeface="Lato"/>
                <a:sym typeface="Lato"/>
              </a:rPr>
              <a:t>región</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que</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enfrenta</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persistentes</a:t>
            </a:r>
            <a:r>
              <a:rPr lang="en-US" sz="2125">
                <a:solidFill>
                  <a:srgbClr val="4A4A45"/>
                </a:solidFill>
                <a:latin typeface="Lato"/>
                <a:ea typeface="Lato"/>
                <a:cs typeface="Lato"/>
                <a:sym typeface="Lato"/>
              </a:rPr>
              <a:t> </a:t>
            </a:r>
            <a:r>
              <a:rPr lang="en-US" sz="2125" err="1">
                <a:solidFill>
                  <a:srgbClr val="4A4A45"/>
                </a:solidFill>
                <a:latin typeface="Lato"/>
                <a:ea typeface="Lato"/>
                <a:cs typeface="Lato"/>
                <a:sym typeface="Lato"/>
              </a:rPr>
              <a:t>obstáculos</a:t>
            </a:r>
            <a:r>
              <a:rPr lang="en-US" sz="2125">
                <a:solidFill>
                  <a:srgbClr val="4A4A45"/>
                </a:solidFill>
                <a:latin typeface="Lato"/>
                <a:ea typeface="Lato"/>
                <a:cs typeface="Lato"/>
                <a:sym typeface="Lato"/>
              </a:rPr>
              <a:t> de </a:t>
            </a:r>
            <a:r>
              <a:rPr lang="en-US" sz="2125" err="1">
                <a:solidFill>
                  <a:srgbClr val="4A4A45"/>
                </a:solidFill>
                <a:latin typeface="Lato"/>
                <a:ea typeface="Lato"/>
                <a:cs typeface="Lato"/>
                <a:sym typeface="Lato"/>
              </a:rPr>
              <a:t>conectividad</a:t>
            </a:r>
            <a:r>
              <a:rPr lang="en-US" sz="2125">
                <a:solidFill>
                  <a:srgbClr val="4A4A45"/>
                </a:solidFill>
                <a:latin typeface="Lato"/>
                <a:ea typeface="Lato"/>
                <a:cs typeface="Lato"/>
                <a:sym typeface="Lato"/>
              </a:rPr>
              <a:t>.</a:t>
            </a:r>
          </a:p>
        </p:txBody>
      </p:sp>
      <p:grpSp>
        <p:nvGrpSpPr>
          <p:cNvPr id="26" name="Group 6">
            <a:extLst>
              <a:ext uri="{FF2B5EF4-FFF2-40B4-BE49-F238E27FC236}">
                <a16:creationId xmlns:a16="http://schemas.microsoft.com/office/drawing/2014/main" id="{4F525CB6-AE4B-EAFF-5701-2B981C351F55}"/>
              </a:ext>
            </a:extLst>
          </p:cNvPr>
          <p:cNvGrpSpPr>
            <a:grpSpLocks noChangeAspect="1"/>
          </p:cNvGrpSpPr>
          <p:nvPr/>
        </p:nvGrpSpPr>
        <p:grpSpPr>
          <a:xfrm>
            <a:off x="11430000" y="0"/>
            <a:ext cx="6858000" cy="10287000"/>
            <a:chOff x="0" y="0"/>
            <a:chExt cx="9144000" cy="13716000"/>
          </a:xfrm>
        </p:grpSpPr>
        <p:sp>
          <p:nvSpPr>
            <p:cNvPr id="27" name="Freeform 7" descr="preencoded.png">
              <a:extLst>
                <a:ext uri="{FF2B5EF4-FFF2-40B4-BE49-F238E27FC236}">
                  <a16:creationId xmlns:a16="http://schemas.microsoft.com/office/drawing/2014/main" id="{C38C4DE4-83AE-6541-53A6-75620B9A6A52}"/>
                </a:ext>
              </a:extLst>
            </p:cNvPr>
            <p:cNvSpPr/>
            <p:nvPr/>
          </p:nvSpPr>
          <p:spPr>
            <a:xfrm>
              <a:off x="0" y="0"/>
              <a:ext cx="9144000" cy="13716000"/>
            </a:xfrm>
            <a:custGeom>
              <a:avLst/>
              <a:gdLst/>
              <a:ahLst/>
              <a:cxnLst/>
              <a:rect l="l" t="t" r="r" b="b"/>
              <a:pathLst>
                <a:path w="9144000" h="13716000">
                  <a:moveTo>
                    <a:pt x="0" y="0"/>
                  </a:moveTo>
                  <a:lnTo>
                    <a:pt x="9144000" y="0"/>
                  </a:lnTo>
                  <a:lnTo>
                    <a:pt x="9144000" y="13716000"/>
                  </a:lnTo>
                  <a:lnTo>
                    <a:pt x="0" y="13716000"/>
                  </a:lnTo>
                  <a:lnTo>
                    <a:pt x="0" y="0"/>
                  </a:lnTo>
                  <a:close/>
                </a:path>
              </a:pathLst>
            </a:custGeom>
            <a:blipFill>
              <a:blip r:embed="rId4"/>
              <a:stretch>
                <a:fillRect/>
              </a:stretch>
            </a:blipFill>
          </p:spPr>
          <p:txBody>
            <a:bodyPr/>
            <a:lstStyle/>
            <a:p>
              <a:endParaRPr lang="es-CL"/>
            </a:p>
          </p:txBody>
        </p:sp>
      </p:grpSp>
      <p:pic>
        <p:nvPicPr>
          <p:cNvPr id="4" name="Imagen 14" descr="Logos - Imagen UDD">
            <a:extLst>
              <a:ext uri="{FF2B5EF4-FFF2-40B4-BE49-F238E27FC236}">
                <a16:creationId xmlns:a16="http://schemas.microsoft.com/office/drawing/2014/main" id="{5158A30E-3D30-5CE6-5B60-142847DD3B4E}"/>
              </a:ext>
            </a:extLst>
          </p:cNvPr>
          <p:cNvPicPr>
            <a:picLocks noChangeAspect="1"/>
          </p:cNvPicPr>
          <p:nvPr/>
        </p:nvPicPr>
        <p:blipFill>
          <a:blip r:embed="rId5"/>
          <a:srcRect r="1633" b="6494"/>
          <a:stretch>
            <a:fillRect/>
          </a:stretch>
        </p:blipFill>
        <p:spPr>
          <a:xfrm>
            <a:off x="14952735" y="208251"/>
            <a:ext cx="3120258" cy="88129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7D1CD206-4E60-A4B1-CCCB-CEB65E330414}"/>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10" name="TextBox 10"/>
          <p:cNvSpPr txBox="1"/>
          <p:nvPr/>
        </p:nvSpPr>
        <p:spPr>
          <a:xfrm>
            <a:off x="762000" y="884635"/>
            <a:ext cx="9067800" cy="738664"/>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nSpc>
                <a:spcPct val="100000"/>
              </a:lnSpc>
            </a:pPr>
            <a:r>
              <a:rPr lang="es-ES_tradnl" noProof="1">
                <a:sym typeface="Lato Bold"/>
              </a:rPr>
              <a:t>Acto I: El Planteamiento </a:t>
            </a:r>
          </a:p>
        </p:txBody>
      </p:sp>
      <p:sp>
        <p:nvSpPr>
          <p:cNvPr id="11" name="TextBox 11"/>
          <p:cNvSpPr txBox="1"/>
          <p:nvPr/>
        </p:nvSpPr>
        <p:spPr>
          <a:xfrm>
            <a:off x="990600" y="2975962"/>
            <a:ext cx="8077200" cy="2252668"/>
          </a:xfrm>
          <a:prstGeom prst="rect">
            <a:avLst/>
          </a:prstGeom>
        </p:spPr>
        <p:txBody>
          <a:bodyPr wrap="square" lIns="0" tIns="0" rIns="0" bIns="0" rtlCol="0" anchor="t">
            <a:spAutoFit/>
          </a:bodyPr>
          <a:lstStyle/>
          <a:p>
            <a:pPr algn="just">
              <a:lnSpc>
                <a:spcPts val="3562"/>
              </a:lnSpc>
            </a:pPr>
            <a:r>
              <a:rPr lang="es-ES_tradnl" sz="2187" noProof="1">
                <a:solidFill>
                  <a:srgbClr val="4A4A45"/>
                </a:solidFill>
                <a:latin typeface="Lato"/>
                <a:ea typeface="Lato"/>
                <a:cs typeface="Lato"/>
                <a:sym typeface="Lato"/>
              </a:rPr>
              <a:t>El acceso a Internet se ha convertido en un requisito fundamental para participar en la economía digital, la educación en línea y la conexión social. La observación del uso de Internet en estas cuatro regiones revela un patrón claro: un crecimiento sostenido desde la década de 1990 hasta la actualidad.</a:t>
            </a:r>
          </a:p>
        </p:txBody>
      </p:sp>
      <p:sp>
        <p:nvSpPr>
          <p:cNvPr id="12" name="TextBox 12"/>
          <p:cNvSpPr txBox="1"/>
          <p:nvPr/>
        </p:nvSpPr>
        <p:spPr>
          <a:xfrm>
            <a:off x="990600" y="5414362"/>
            <a:ext cx="8077200" cy="1329338"/>
          </a:xfrm>
          <a:prstGeom prst="rect">
            <a:avLst/>
          </a:prstGeom>
        </p:spPr>
        <p:txBody>
          <a:bodyPr wrap="square" lIns="0" tIns="0" rIns="0" bIns="0" rtlCol="0" anchor="t">
            <a:spAutoFit/>
          </a:bodyPr>
          <a:lstStyle/>
          <a:p>
            <a:pPr algn="just">
              <a:lnSpc>
                <a:spcPts val="3562"/>
              </a:lnSpc>
            </a:pPr>
            <a:r>
              <a:rPr lang="es-ES_tradnl" sz="2187" noProof="1">
                <a:solidFill>
                  <a:srgbClr val="4A4A45"/>
                </a:solidFill>
                <a:latin typeface="Lato"/>
                <a:ea typeface="Lato"/>
                <a:cs typeface="Lato"/>
                <a:sym typeface="Lato"/>
              </a:rPr>
              <a:t>Sin embargo, los puntos de partida iniciales y los niveles actuales de conectividad varían significativamente. Esta disparidad conduce a una pregunta crucial:</a:t>
            </a:r>
          </a:p>
        </p:txBody>
      </p:sp>
      <p:sp>
        <p:nvSpPr>
          <p:cNvPr id="13" name="TextBox 13"/>
          <p:cNvSpPr txBox="1"/>
          <p:nvPr/>
        </p:nvSpPr>
        <p:spPr>
          <a:xfrm>
            <a:off x="1371601" y="7933134"/>
            <a:ext cx="7772400" cy="867673"/>
          </a:xfrm>
          <a:prstGeom prst="rect">
            <a:avLst/>
          </a:prstGeom>
        </p:spPr>
        <p:txBody>
          <a:bodyPr wrap="square" lIns="0" tIns="0" rIns="0" bIns="0" rtlCol="0" anchor="t">
            <a:spAutoFit/>
          </a:bodyPr>
          <a:lstStyle/>
          <a:p>
            <a:pPr algn="just">
              <a:lnSpc>
                <a:spcPts val="3562"/>
              </a:lnSpc>
            </a:pPr>
            <a:r>
              <a:rPr lang="es-ES_tradnl" sz="2187" noProof="1">
                <a:solidFill>
                  <a:srgbClr val="4A4A45"/>
                </a:solidFill>
                <a:latin typeface="Lato"/>
                <a:ea typeface="Lato"/>
                <a:cs typeface="Lato"/>
                <a:sym typeface="Lato"/>
              </a:rPr>
              <a:t>¿Nos estamos moviendo hacia la convergencia en el acceso a Internet, o algunas regiones se están quedando aún más atrás?</a:t>
            </a:r>
          </a:p>
        </p:txBody>
      </p:sp>
      <p:grpSp>
        <p:nvGrpSpPr>
          <p:cNvPr id="14" name="Group 14"/>
          <p:cNvGrpSpPr/>
          <p:nvPr/>
        </p:nvGrpSpPr>
        <p:grpSpPr>
          <a:xfrm>
            <a:off x="992238" y="7713166"/>
            <a:ext cx="38100" cy="1545146"/>
            <a:chOff x="0" y="0"/>
            <a:chExt cx="50800" cy="2060194"/>
          </a:xfrm>
        </p:grpSpPr>
        <p:sp>
          <p:nvSpPr>
            <p:cNvPr id="15" name="Freeform 15"/>
            <p:cNvSpPr/>
            <p:nvPr/>
          </p:nvSpPr>
          <p:spPr>
            <a:xfrm>
              <a:off x="0" y="0"/>
              <a:ext cx="50800" cy="2060194"/>
            </a:xfrm>
            <a:custGeom>
              <a:avLst/>
              <a:gdLst/>
              <a:ahLst/>
              <a:cxnLst/>
              <a:rect l="l" t="t" r="r" b="b"/>
              <a:pathLst>
                <a:path w="50800" h="2060194">
                  <a:moveTo>
                    <a:pt x="0" y="0"/>
                  </a:moveTo>
                  <a:lnTo>
                    <a:pt x="50800" y="0"/>
                  </a:lnTo>
                  <a:lnTo>
                    <a:pt x="50800" y="2060194"/>
                  </a:lnTo>
                  <a:lnTo>
                    <a:pt x="0" y="2060194"/>
                  </a:lnTo>
                  <a:close/>
                </a:path>
              </a:pathLst>
            </a:custGeom>
            <a:solidFill>
              <a:srgbClr val="282824"/>
            </a:solidFill>
            <a:ln w="12700">
              <a:solidFill>
                <a:srgbClr val="000000"/>
              </a:solidFill>
            </a:ln>
          </p:spPr>
          <p:txBody>
            <a:bodyPr/>
            <a:lstStyle/>
            <a:p>
              <a:endParaRPr lang="es-CL"/>
            </a:p>
          </p:txBody>
        </p:sp>
      </p:grpSp>
      <p:pic>
        <p:nvPicPr>
          <p:cNvPr id="16" name="Imagen 15">
            <a:extLst>
              <a:ext uri="{FF2B5EF4-FFF2-40B4-BE49-F238E27FC236}">
                <a16:creationId xmlns:a16="http://schemas.microsoft.com/office/drawing/2014/main" id="{D26D359F-E4EC-B49A-A325-68449277AC63}"/>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599426" y="2548539"/>
            <a:ext cx="8397950" cy="4838699"/>
          </a:xfrm>
          <a:prstGeom prst="rect">
            <a:avLst/>
          </a:prstGeom>
        </p:spPr>
      </p:pic>
      <p:sp>
        <p:nvSpPr>
          <p:cNvPr id="17" name="CuadroTexto 16">
            <a:extLst>
              <a:ext uri="{FF2B5EF4-FFF2-40B4-BE49-F238E27FC236}">
                <a16:creationId xmlns:a16="http://schemas.microsoft.com/office/drawing/2014/main" id="{E089E00B-AC6B-FDF2-2F0E-7947993C29A0}"/>
              </a:ext>
            </a:extLst>
          </p:cNvPr>
          <p:cNvSpPr txBox="1"/>
          <p:nvPr/>
        </p:nvSpPr>
        <p:spPr>
          <a:xfrm>
            <a:off x="11931501" y="1943100"/>
            <a:ext cx="3733800" cy="384401"/>
          </a:xfrm>
          <a:prstGeom prst="rect">
            <a:avLst/>
          </a:prstGeom>
        </p:spPr>
        <p:txBody>
          <a:bodyPr wrap="square" lIns="0" tIns="0" rIns="0" bIns="0" rtlCol="0" anchor="t">
            <a:spAutoFit/>
          </a:bodyPr>
          <a:lstStyle>
            <a:defPPr>
              <a:defRPr lang="en-US"/>
            </a:defPPr>
            <a:lvl1pPr>
              <a:lnSpc>
                <a:spcPts val="3374"/>
              </a:lnSpc>
              <a:defRPr sz="21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gn="ctr"/>
            <a:r>
              <a:rPr lang="es-CL"/>
              <a:t>Series temporales por región</a:t>
            </a:r>
          </a:p>
        </p:txBody>
      </p:sp>
      <p:sp>
        <p:nvSpPr>
          <p:cNvPr id="20" name="TextBox 20"/>
          <p:cNvSpPr txBox="1"/>
          <p:nvPr/>
        </p:nvSpPr>
        <p:spPr>
          <a:xfrm>
            <a:off x="9912201" y="7762173"/>
            <a:ext cx="7772400" cy="1253677"/>
          </a:xfrm>
          <a:prstGeom prst="rect">
            <a:avLst/>
          </a:prstGeom>
        </p:spPr>
        <p:txBody>
          <a:bodyPr wrap="square" lIns="0" tIns="0" rIns="0" bIns="0" rtlCol="0" anchor="t">
            <a:spAutoFit/>
          </a:bodyPr>
          <a:lstStyle/>
          <a:p>
            <a:pPr algn="just">
              <a:lnSpc>
                <a:spcPts val="3437"/>
              </a:lnSpc>
            </a:pPr>
            <a:r>
              <a:rPr lang="es-ES_tradnl" sz="2000" noProof="1">
                <a:solidFill>
                  <a:srgbClr val="4A4A45"/>
                </a:solidFill>
                <a:latin typeface="Lato"/>
                <a:ea typeface="Lato"/>
                <a:cs typeface="Lato"/>
                <a:sym typeface="Lato"/>
              </a:rPr>
              <a:t>Esta selección nos permite comparar regiones con alta conectividad (como América del Norte) con aquellas donde el acceso sigue siendo limitado (como África Subsahariana).</a:t>
            </a:r>
          </a:p>
        </p:txBody>
      </p:sp>
      <p:sp>
        <p:nvSpPr>
          <p:cNvPr id="4" name="CuadroTexto 3">
            <a:extLst>
              <a:ext uri="{FF2B5EF4-FFF2-40B4-BE49-F238E27FC236}">
                <a16:creationId xmlns:a16="http://schemas.microsoft.com/office/drawing/2014/main" id="{568043E4-E319-F8C3-64DD-85BD510C78EA}"/>
              </a:ext>
            </a:extLst>
          </p:cNvPr>
          <p:cNvSpPr txBox="1"/>
          <p:nvPr/>
        </p:nvSpPr>
        <p:spPr>
          <a:xfrm>
            <a:off x="762000" y="1681869"/>
            <a:ext cx="9304146" cy="523220"/>
          </a:xfrm>
          <a:prstGeom prst="rect">
            <a:avLst/>
          </a:prstGeom>
          <a:noFill/>
        </p:spPr>
        <p:txBody>
          <a:bodyPr wrap="square">
            <a:spAutoFit/>
          </a:bodyPr>
          <a:lstStyle/>
          <a:p>
            <a:r>
              <a:rPr lang="es-ES_tradnl" sz="2800" noProof="1">
                <a:latin typeface="Lato" panose="020F0502020204030203" pitchFamily="34" charset="0"/>
                <a:ea typeface="Lato" panose="020F0502020204030203" pitchFamily="34" charset="0"/>
                <a:cs typeface="Lato" panose="020F0502020204030203" pitchFamily="34" charset="0"/>
                <a:sym typeface="Lato Bold"/>
              </a:rPr>
              <a:t>Tendencias Globales de Adopción de Internet</a:t>
            </a:r>
            <a:endParaRPr lang="es-CL" sz="2800">
              <a:latin typeface="Lato" panose="020F0502020204030203" pitchFamily="34" charset="0"/>
              <a:ea typeface="Lato" panose="020F0502020204030203" pitchFamily="34" charset="0"/>
              <a:cs typeface="Lato" panose="020F0502020204030203" pitchFamily="34" charset="0"/>
            </a:endParaRPr>
          </a:p>
        </p:txBody>
      </p:sp>
      <p:pic>
        <p:nvPicPr>
          <p:cNvPr id="5" name="Imagen 14" descr="Logos - Imagen UDD">
            <a:extLst>
              <a:ext uri="{FF2B5EF4-FFF2-40B4-BE49-F238E27FC236}">
                <a16:creationId xmlns:a16="http://schemas.microsoft.com/office/drawing/2014/main" id="{9E11DF05-8682-C7D3-7C69-52AEF1E5ADA1}"/>
              </a:ext>
            </a:extLst>
          </p:cNvPr>
          <p:cNvPicPr>
            <a:picLocks noChangeAspect="1"/>
          </p:cNvPicPr>
          <p:nvPr/>
        </p:nvPicPr>
        <p:blipFill>
          <a:blip r:embed="rId5"/>
          <a:srcRect r="1633" b="6494"/>
          <a:stretch>
            <a:fillRect/>
          </a:stretch>
        </p:blipFill>
        <p:spPr>
          <a:xfrm>
            <a:off x="14952735" y="208251"/>
            <a:ext cx="3120258" cy="88129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EEB10AB1-D701-5520-A8BC-DCF1B8AB8458}"/>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6" name="TextBox 6"/>
          <p:cNvSpPr txBox="1"/>
          <p:nvPr/>
        </p:nvSpPr>
        <p:spPr>
          <a:xfrm>
            <a:off x="685800" y="860852"/>
            <a:ext cx="14657697" cy="738664"/>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nSpc>
                <a:spcPct val="100000"/>
              </a:lnSpc>
            </a:pPr>
            <a:r>
              <a:rPr lang="en-US">
                <a:sym typeface="Lato Bold"/>
              </a:rPr>
              <a:t>Ritmo de </a:t>
            </a:r>
            <a:r>
              <a:rPr lang="en-US" err="1">
                <a:sym typeface="Lato Bold"/>
              </a:rPr>
              <a:t>Crecimiento</a:t>
            </a:r>
            <a:r>
              <a:rPr lang="en-US">
                <a:sym typeface="Lato Bold"/>
              </a:rPr>
              <a:t>: Una </a:t>
            </a:r>
            <a:r>
              <a:rPr lang="en-US" err="1">
                <a:sym typeface="Lato Bold"/>
              </a:rPr>
              <a:t>década</a:t>
            </a:r>
            <a:r>
              <a:rPr lang="en-US">
                <a:sym typeface="Lato Bold"/>
              </a:rPr>
              <a:t> </a:t>
            </a:r>
            <a:r>
              <a:rPr lang="en-US" err="1">
                <a:sym typeface="Lato Bold"/>
              </a:rPr>
              <a:t>en</a:t>
            </a:r>
            <a:r>
              <a:rPr lang="en-US">
                <a:sym typeface="Lato Bold"/>
              </a:rPr>
              <a:t> </a:t>
            </a:r>
            <a:r>
              <a:rPr lang="en-US" err="1">
                <a:sym typeface="Lato Bold"/>
              </a:rPr>
              <a:t>revisión</a:t>
            </a:r>
            <a:endParaRPr lang="en-US">
              <a:sym typeface="Lato Bold"/>
            </a:endParaRPr>
          </a:p>
        </p:txBody>
      </p:sp>
      <p:sp>
        <p:nvSpPr>
          <p:cNvPr id="7" name="TextBox 7"/>
          <p:cNvSpPr txBox="1"/>
          <p:nvPr/>
        </p:nvSpPr>
        <p:spPr>
          <a:xfrm>
            <a:off x="685800" y="1930650"/>
            <a:ext cx="16477655" cy="372025"/>
          </a:xfrm>
          <a:prstGeom prst="rect">
            <a:avLst/>
          </a:prstGeom>
        </p:spPr>
        <p:txBody>
          <a:bodyPr lIns="0" tIns="0" rIns="0" bIns="0" rtlCol="0" anchor="t">
            <a:spAutoFit/>
          </a:bodyPr>
          <a:lstStyle/>
          <a:p>
            <a:pPr algn="l">
              <a:lnSpc>
                <a:spcPts val="3250"/>
              </a:lnSpc>
            </a:pPr>
            <a:r>
              <a:rPr lang="es-ES_tradnl" sz="2000" noProof="0">
                <a:solidFill>
                  <a:srgbClr val="4A4A45"/>
                </a:solidFill>
                <a:latin typeface="Lato"/>
                <a:ea typeface="Lato"/>
                <a:cs typeface="Lato"/>
                <a:sym typeface="Lato"/>
              </a:rPr>
              <a:t>Comparar las tasas de crecimiento de los últimos diez años ofrece una visión adicional de la dinámica regional.</a:t>
            </a:r>
          </a:p>
        </p:txBody>
      </p:sp>
      <p:sp>
        <p:nvSpPr>
          <p:cNvPr id="8" name="TextBox 8"/>
          <p:cNvSpPr txBox="1"/>
          <p:nvPr/>
        </p:nvSpPr>
        <p:spPr>
          <a:xfrm>
            <a:off x="685801" y="2934295"/>
            <a:ext cx="9305628" cy="372025"/>
          </a:xfrm>
          <a:prstGeom prst="rect">
            <a:avLst/>
          </a:prstGeom>
        </p:spPr>
        <p:txBody>
          <a:bodyPr wrap="square" lIns="0" tIns="0" rIns="0" bIns="0" rtlCol="0" anchor="t">
            <a:spAutoFit/>
          </a:bodyPr>
          <a:lstStyle/>
          <a:p>
            <a:pPr algn="l">
              <a:lnSpc>
                <a:spcPts val="3250"/>
              </a:lnSpc>
            </a:pPr>
            <a:r>
              <a:rPr lang="en-US" sz="2000">
                <a:solidFill>
                  <a:srgbClr val="4A4A45"/>
                </a:solidFill>
                <a:latin typeface="Lato"/>
                <a:ea typeface="Lato"/>
                <a:cs typeface="Lato"/>
                <a:sym typeface="Lato"/>
              </a:rPr>
              <a:t>Si bien </a:t>
            </a:r>
            <a:r>
              <a:rPr lang="en-US" sz="2000" err="1">
                <a:solidFill>
                  <a:srgbClr val="4A4A45"/>
                </a:solidFill>
                <a:latin typeface="Lato"/>
                <a:ea typeface="Lato"/>
                <a:cs typeface="Lato"/>
                <a:sym typeface="Lato"/>
              </a:rPr>
              <a:t>todas</a:t>
            </a:r>
            <a:r>
              <a:rPr lang="en-US" sz="2000">
                <a:solidFill>
                  <a:srgbClr val="4A4A45"/>
                </a:solidFill>
                <a:latin typeface="Lato"/>
                <a:ea typeface="Lato"/>
                <a:cs typeface="Lato"/>
                <a:sym typeface="Lato"/>
              </a:rPr>
              <a:t> las regiones </a:t>
            </a:r>
            <a:r>
              <a:rPr lang="en-US" sz="2000" err="1">
                <a:solidFill>
                  <a:srgbClr val="4A4A45"/>
                </a:solidFill>
                <a:latin typeface="Lato"/>
                <a:ea typeface="Lato"/>
                <a:cs typeface="Lato"/>
                <a:sym typeface="Lato"/>
              </a:rPr>
              <a:t>continúan</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creciendo</a:t>
            </a:r>
            <a:r>
              <a:rPr lang="en-US" sz="2000">
                <a:solidFill>
                  <a:srgbClr val="4A4A45"/>
                </a:solidFill>
                <a:latin typeface="Lato"/>
                <a:ea typeface="Lato"/>
                <a:cs typeface="Lato"/>
                <a:sym typeface="Lato"/>
              </a:rPr>
              <a:t>, sus </a:t>
            </a:r>
            <a:r>
              <a:rPr lang="en-US" sz="2000" err="1">
                <a:solidFill>
                  <a:srgbClr val="4A4A45"/>
                </a:solidFill>
                <a:latin typeface="Lato"/>
                <a:ea typeface="Lato"/>
                <a:cs typeface="Lato"/>
                <a:sym typeface="Lato"/>
              </a:rPr>
              <a:t>ritmos</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difieren</a:t>
            </a:r>
            <a:r>
              <a:rPr lang="en-US" sz="2000">
                <a:solidFill>
                  <a:srgbClr val="4A4A45"/>
                </a:solidFill>
                <a:latin typeface="Lato"/>
                <a:ea typeface="Lato"/>
                <a:cs typeface="Lato"/>
                <a:sym typeface="Lato"/>
              </a:rPr>
              <a:t>:</a:t>
            </a:r>
          </a:p>
        </p:txBody>
      </p:sp>
      <p:sp>
        <p:nvSpPr>
          <p:cNvPr id="9" name="TextBox 9"/>
          <p:cNvSpPr txBox="1"/>
          <p:nvPr/>
        </p:nvSpPr>
        <p:spPr>
          <a:xfrm>
            <a:off x="685801" y="3580656"/>
            <a:ext cx="8228889" cy="795218"/>
          </a:xfrm>
          <a:prstGeom prst="rect">
            <a:avLst/>
          </a:prstGeom>
        </p:spPr>
        <p:txBody>
          <a:bodyPr wrap="square" lIns="0" tIns="0" rIns="0" bIns="0" rtlCol="0" anchor="t">
            <a:spAutoFit/>
          </a:bodyPr>
          <a:lstStyle/>
          <a:p>
            <a:pPr marL="301625" lvl="1" indent="-150812" algn="just">
              <a:lnSpc>
                <a:spcPts val="3250"/>
              </a:lnSpc>
              <a:buFont typeface="Arial"/>
              <a:buChar char="•"/>
            </a:pPr>
            <a:r>
              <a:rPr lang="es-ES_tradnl" sz="2000" b="1" noProof="1">
                <a:solidFill>
                  <a:srgbClr val="4A4A45"/>
                </a:solidFill>
                <a:latin typeface="Lato Bold"/>
                <a:ea typeface="Lato Bold"/>
                <a:cs typeface="Lato Bold"/>
                <a:sym typeface="Lato Bold"/>
              </a:rPr>
              <a:t>Asia Oriental y Pacífico (BM):</a:t>
            </a:r>
            <a:r>
              <a:rPr lang="es-ES_tradnl" sz="2000" noProof="1">
                <a:solidFill>
                  <a:srgbClr val="4A4A45"/>
                </a:solidFill>
                <a:latin typeface="Lato"/>
                <a:ea typeface="Lato"/>
                <a:cs typeface="Lato"/>
                <a:sym typeface="Lato"/>
              </a:rPr>
              <a:t> </a:t>
            </a:r>
            <a:r>
              <a:rPr lang="es-ES_tradnl" sz="2000" b="1" noProof="1">
                <a:solidFill>
                  <a:srgbClr val="4A4A45"/>
                </a:solidFill>
                <a:latin typeface="Lato Bold"/>
                <a:ea typeface="Lato Bold"/>
                <a:cs typeface="Lato Bold"/>
                <a:sym typeface="Lato Bold"/>
              </a:rPr>
              <a:t>35.7%</a:t>
            </a:r>
            <a:r>
              <a:rPr lang="es-ES_tradnl" sz="2000" noProof="1">
                <a:solidFill>
                  <a:srgbClr val="4A4A45"/>
                </a:solidFill>
                <a:latin typeface="Lato"/>
                <a:ea typeface="Lato"/>
                <a:cs typeface="Lato"/>
                <a:sym typeface="Lato"/>
              </a:rPr>
              <a:t> de crecimiento, lo que refleja una expansión continua.</a:t>
            </a:r>
          </a:p>
        </p:txBody>
      </p:sp>
      <p:sp>
        <p:nvSpPr>
          <p:cNvPr id="10" name="TextBox 10"/>
          <p:cNvSpPr txBox="1"/>
          <p:nvPr/>
        </p:nvSpPr>
        <p:spPr>
          <a:xfrm>
            <a:off x="685801" y="4399236"/>
            <a:ext cx="8245455" cy="795218"/>
          </a:xfrm>
          <a:prstGeom prst="rect">
            <a:avLst/>
          </a:prstGeom>
        </p:spPr>
        <p:txBody>
          <a:bodyPr wrap="square" lIns="0" tIns="0" rIns="0" bIns="0" rtlCol="0" anchor="t">
            <a:spAutoFit/>
          </a:bodyPr>
          <a:lstStyle/>
          <a:p>
            <a:pPr marL="301625" lvl="1" indent="-150812" algn="just">
              <a:lnSpc>
                <a:spcPts val="3250"/>
              </a:lnSpc>
              <a:buFont typeface="Arial"/>
              <a:buChar char="•"/>
            </a:pPr>
            <a:r>
              <a:rPr lang="es-ES_tradnl" sz="2000" b="1" noProof="1">
                <a:solidFill>
                  <a:srgbClr val="4A4A45"/>
                </a:solidFill>
                <a:latin typeface="Lato Bold"/>
                <a:ea typeface="Lato Bold"/>
                <a:cs typeface="Lato Bold"/>
                <a:sym typeface="Lato Bold"/>
              </a:rPr>
              <a:t>Asia Meridional (BM):</a:t>
            </a:r>
            <a:r>
              <a:rPr lang="es-ES_tradnl" sz="2000" noProof="1">
                <a:solidFill>
                  <a:srgbClr val="4A4A45"/>
                </a:solidFill>
                <a:latin typeface="Lato"/>
                <a:ea typeface="Lato"/>
                <a:cs typeface="Lato"/>
                <a:sym typeface="Lato"/>
              </a:rPr>
              <a:t> </a:t>
            </a:r>
            <a:r>
              <a:rPr lang="es-ES_tradnl" sz="2000" b="1" noProof="1">
                <a:solidFill>
                  <a:srgbClr val="4A4A45"/>
                </a:solidFill>
                <a:latin typeface="Lato Bold"/>
                <a:ea typeface="Lato Bold"/>
                <a:cs typeface="Lato Bold"/>
                <a:sym typeface="Lato Bold"/>
              </a:rPr>
              <a:t>31.5%</a:t>
            </a:r>
            <a:r>
              <a:rPr lang="es-ES_tradnl" sz="2000" noProof="1">
                <a:solidFill>
                  <a:srgbClr val="4A4A45"/>
                </a:solidFill>
                <a:latin typeface="Lato"/>
                <a:ea typeface="Lato"/>
                <a:cs typeface="Lato"/>
                <a:sym typeface="Lato"/>
              </a:rPr>
              <a:t> de crecimiento, significativo, pero desde una base más baja.</a:t>
            </a:r>
          </a:p>
        </p:txBody>
      </p:sp>
      <p:sp>
        <p:nvSpPr>
          <p:cNvPr id="11" name="TextBox 11"/>
          <p:cNvSpPr txBox="1"/>
          <p:nvPr/>
        </p:nvSpPr>
        <p:spPr>
          <a:xfrm>
            <a:off x="685801" y="5317209"/>
            <a:ext cx="8262020" cy="795218"/>
          </a:xfrm>
          <a:prstGeom prst="rect">
            <a:avLst/>
          </a:prstGeom>
        </p:spPr>
        <p:txBody>
          <a:bodyPr wrap="square" lIns="0" tIns="0" rIns="0" bIns="0" rtlCol="0" anchor="t">
            <a:spAutoFit/>
          </a:bodyPr>
          <a:lstStyle/>
          <a:p>
            <a:pPr marL="301625" lvl="1" indent="-150812" algn="just">
              <a:lnSpc>
                <a:spcPts val="3250"/>
              </a:lnSpc>
              <a:buFont typeface="Arial"/>
              <a:buChar char="•"/>
            </a:pPr>
            <a:r>
              <a:rPr lang="es-ES_tradnl" sz="2000" b="1" noProof="1">
                <a:solidFill>
                  <a:srgbClr val="4A4A45"/>
                </a:solidFill>
                <a:latin typeface="Lato Bold"/>
                <a:ea typeface="Lato Bold"/>
                <a:cs typeface="Lato Bold"/>
                <a:sym typeface="Lato Bold"/>
              </a:rPr>
              <a:t>África Subsahariana (BM):</a:t>
            </a:r>
            <a:r>
              <a:rPr lang="es-ES_tradnl" sz="2000" noProof="1">
                <a:solidFill>
                  <a:srgbClr val="4A4A45"/>
                </a:solidFill>
                <a:latin typeface="Lato"/>
                <a:ea typeface="Lato"/>
                <a:cs typeface="Lato"/>
                <a:sym typeface="Lato"/>
              </a:rPr>
              <a:t> </a:t>
            </a:r>
            <a:r>
              <a:rPr lang="es-ES_tradnl" sz="2000" b="1" noProof="1">
                <a:solidFill>
                  <a:srgbClr val="4A4A45"/>
                </a:solidFill>
                <a:latin typeface="Lato Bold"/>
                <a:ea typeface="Lato Bold"/>
                <a:cs typeface="Lato Bold"/>
                <a:sym typeface="Lato Bold"/>
              </a:rPr>
              <a:t>25.6%</a:t>
            </a:r>
            <a:r>
              <a:rPr lang="es-ES_tradnl" sz="2000" noProof="1">
                <a:solidFill>
                  <a:srgbClr val="4A4A45"/>
                </a:solidFill>
                <a:latin typeface="Lato"/>
                <a:ea typeface="Lato"/>
                <a:cs typeface="Lato"/>
                <a:sym typeface="Lato"/>
              </a:rPr>
              <a:t> de crecimiento, un aumento notable pero insuficiente para cerrar las brechas históricas.</a:t>
            </a:r>
          </a:p>
        </p:txBody>
      </p:sp>
      <p:sp>
        <p:nvSpPr>
          <p:cNvPr id="12" name="TextBox 12"/>
          <p:cNvSpPr txBox="1"/>
          <p:nvPr/>
        </p:nvSpPr>
        <p:spPr>
          <a:xfrm>
            <a:off x="685801" y="6334571"/>
            <a:ext cx="8262020" cy="795218"/>
          </a:xfrm>
          <a:prstGeom prst="rect">
            <a:avLst/>
          </a:prstGeom>
        </p:spPr>
        <p:txBody>
          <a:bodyPr wrap="square" lIns="0" tIns="0" rIns="0" bIns="0" rtlCol="0" anchor="t">
            <a:spAutoFit/>
          </a:bodyPr>
          <a:lstStyle/>
          <a:p>
            <a:pPr marL="301625" lvl="1" indent="-150812" algn="just">
              <a:lnSpc>
                <a:spcPts val="3250"/>
              </a:lnSpc>
              <a:buFont typeface="Arial"/>
              <a:buChar char="•"/>
            </a:pPr>
            <a:r>
              <a:rPr lang="es-ES_tradnl" sz="2000" b="1" noProof="1">
                <a:solidFill>
                  <a:srgbClr val="4A4A45"/>
                </a:solidFill>
                <a:latin typeface="Lato Bold"/>
                <a:ea typeface="Lato Bold"/>
                <a:cs typeface="Lato Bold"/>
                <a:sym typeface="Lato Bold"/>
              </a:rPr>
              <a:t>América del Norte (BM):</a:t>
            </a:r>
            <a:r>
              <a:rPr lang="es-ES_tradnl" sz="2000" noProof="1">
                <a:solidFill>
                  <a:srgbClr val="4A4A45"/>
                </a:solidFill>
                <a:latin typeface="Lato"/>
                <a:ea typeface="Lato"/>
                <a:cs typeface="Lato"/>
                <a:sym typeface="Lato"/>
              </a:rPr>
              <a:t> </a:t>
            </a:r>
            <a:r>
              <a:rPr lang="es-ES_tradnl" sz="2000" b="1" noProof="1">
                <a:solidFill>
                  <a:srgbClr val="4A4A45"/>
                </a:solidFill>
                <a:latin typeface="Lato Bold"/>
                <a:ea typeface="Lato Bold"/>
                <a:cs typeface="Lato Bold"/>
                <a:sym typeface="Lato Bold"/>
              </a:rPr>
              <a:t>24.5%</a:t>
            </a:r>
            <a:r>
              <a:rPr lang="es-ES_tradnl" sz="2000" noProof="1">
                <a:solidFill>
                  <a:srgbClr val="4A4A45"/>
                </a:solidFill>
                <a:latin typeface="Lato"/>
                <a:ea typeface="Lato"/>
                <a:cs typeface="Lato"/>
                <a:sym typeface="Lato"/>
              </a:rPr>
              <a:t> de crecimiento, un aumento moderado a partir de niveles ya altos.</a:t>
            </a:r>
          </a:p>
        </p:txBody>
      </p:sp>
      <p:sp>
        <p:nvSpPr>
          <p:cNvPr id="13" name="TextBox 13"/>
          <p:cNvSpPr txBox="1"/>
          <p:nvPr/>
        </p:nvSpPr>
        <p:spPr>
          <a:xfrm>
            <a:off x="685800" y="8124179"/>
            <a:ext cx="17154229" cy="795218"/>
          </a:xfrm>
          <a:prstGeom prst="rect">
            <a:avLst/>
          </a:prstGeom>
        </p:spPr>
        <p:txBody>
          <a:bodyPr wrap="square" lIns="0" tIns="0" rIns="0" bIns="0" rtlCol="0" anchor="t">
            <a:spAutoFit/>
          </a:bodyPr>
          <a:lstStyle/>
          <a:p>
            <a:pPr algn="just">
              <a:lnSpc>
                <a:spcPts val="3250"/>
              </a:lnSpc>
            </a:pPr>
            <a:r>
              <a:rPr lang="es-ES_tradnl" sz="2000" noProof="0">
                <a:solidFill>
                  <a:srgbClr val="4A4A45"/>
                </a:solidFill>
                <a:latin typeface="Lato"/>
                <a:ea typeface="Lato"/>
                <a:cs typeface="Lato"/>
                <a:sym typeface="Lato"/>
              </a:rPr>
              <a:t>Esto refuerza la idea de que, sin intervenciones específicas, la desigualdad digital podría persistir. Las regiones que comenzaron con una alta penetración mantienen aumentos moderados, mientras que otras muestran un progreso sustancial, pero no lo suficiente como para cerrar la brecha histórica.</a:t>
            </a:r>
          </a:p>
        </p:txBody>
      </p:sp>
      <p:pic>
        <p:nvPicPr>
          <p:cNvPr id="17" name="Imagen 16">
            <a:extLst>
              <a:ext uri="{FF2B5EF4-FFF2-40B4-BE49-F238E27FC236}">
                <a16:creationId xmlns:a16="http://schemas.microsoft.com/office/drawing/2014/main" id="{3A177B12-2471-F004-8A66-412B7394316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94741" y="3125856"/>
            <a:ext cx="7315201" cy="4572000"/>
          </a:xfrm>
          <a:prstGeom prst="rect">
            <a:avLst/>
          </a:prstGeom>
        </p:spPr>
      </p:pic>
      <p:sp>
        <p:nvSpPr>
          <p:cNvPr id="18" name="CuadroTexto 17">
            <a:extLst>
              <a:ext uri="{FF2B5EF4-FFF2-40B4-BE49-F238E27FC236}">
                <a16:creationId xmlns:a16="http://schemas.microsoft.com/office/drawing/2014/main" id="{FBBF0A7E-B23B-435C-8449-9F1A84F3BCC1}"/>
              </a:ext>
            </a:extLst>
          </p:cNvPr>
          <p:cNvSpPr txBox="1"/>
          <p:nvPr/>
        </p:nvSpPr>
        <p:spPr>
          <a:xfrm>
            <a:off x="11190750" y="2569265"/>
            <a:ext cx="4648200" cy="384401"/>
          </a:xfrm>
          <a:prstGeom prst="rect">
            <a:avLst/>
          </a:prstGeom>
        </p:spPr>
        <p:txBody>
          <a:bodyPr wrap="square" lIns="0" tIns="0" rIns="0" bIns="0" rtlCol="0" anchor="t">
            <a:spAutoFit/>
          </a:bodyPr>
          <a:lstStyle>
            <a:defPPr>
              <a:defRPr lang="en-US"/>
            </a:defPPr>
            <a:lvl1pPr algn="ctr">
              <a:lnSpc>
                <a:spcPts val="3374"/>
              </a:lnSpc>
              <a:defRPr sz="21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s-CL"/>
              <a:t>Ritmo de Crecimiento</a:t>
            </a:r>
          </a:p>
        </p:txBody>
      </p:sp>
      <p:pic>
        <p:nvPicPr>
          <p:cNvPr id="4" name="Imagen 14" descr="Logos - Imagen UDD">
            <a:extLst>
              <a:ext uri="{FF2B5EF4-FFF2-40B4-BE49-F238E27FC236}">
                <a16:creationId xmlns:a16="http://schemas.microsoft.com/office/drawing/2014/main" id="{EE28688C-A2ED-75FF-C549-FB1B41CB13C5}"/>
              </a:ext>
            </a:extLst>
          </p:cNvPr>
          <p:cNvPicPr>
            <a:picLocks noChangeAspect="1"/>
          </p:cNvPicPr>
          <p:nvPr/>
        </p:nvPicPr>
        <p:blipFill>
          <a:blip r:embed="rId5"/>
          <a:srcRect r="1633" b="6494"/>
          <a:stretch>
            <a:fillRect/>
          </a:stretch>
        </p:blipFill>
        <p:spPr>
          <a:xfrm>
            <a:off x="14952735" y="208251"/>
            <a:ext cx="3120258" cy="88129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CBDCB3EE-922B-3009-D6AB-1F1B3565B937}"/>
              </a:ext>
            </a:extLst>
          </p:cNvPr>
          <p:cNvPicPr>
            <a:picLocks noChangeAspect="1"/>
          </p:cNvPicPr>
          <p:nvPr/>
        </p:nvPicPr>
        <p:blipFill>
          <a:blip r:embed="rId3"/>
          <a:srcRect l="1000" r="1000"/>
          <a:stretch>
            <a:fillRect/>
          </a:stretch>
        </p:blipFill>
        <p:spPr>
          <a:xfrm>
            <a:off x="0" y="0"/>
            <a:ext cx="18288000" cy="10287000"/>
          </a:xfrm>
          <a:prstGeom prst="rect">
            <a:avLst/>
          </a:prstGeom>
          <a:noFill/>
        </p:spPr>
      </p:pic>
      <p:sp>
        <p:nvSpPr>
          <p:cNvPr id="7" name="TextBox 7"/>
          <p:cNvSpPr txBox="1"/>
          <p:nvPr/>
        </p:nvSpPr>
        <p:spPr>
          <a:xfrm>
            <a:off x="795130" y="2479814"/>
            <a:ext cx="8114362" cy="1742913"/>
          </a:xfrm>
          <a:prstGeom prst="rect">
            <a:avLst/>
          </a:prstGeom>
        </p:spPr>
        <p:txBody>
          <a:bodyPr wrap="square" lIns="0" tIns="0" rIns="0" bIns="0" rtlCol="0" anchor="t">
            <a:spAutoFit/>
          </a:bodyPr>
          <a:lstStyle/>
          <a:p>
            <a:pPr algn="just">
              <a:lnSpc>
                <a:spcPts val="3500"/>
              </a:lnSpc>
            </a:pPr>
            <a:r>
              <a:rPr lang="en-US" sz="2187">
                <a:solidFill>
                  <a:srgbClr val="4A4A45"/>
                </a:solidFill>
                <a:latin typeface="Lato"/>
                <a:ea typeface="Lato"/>
                <a:cs typeface="Lato"/>
                <a:sym typeface="Lato"/>
              </a:rPr>
              <a:t>La </a:t>
            </a:r>
            <a:r>
              <a:rPr lang="en-US" sz="2187" err="1">
                <a:solidFill>
                  <a:srgbClr val="4A4A45"/>
                </a:solidFill>
                <a:latin typeface="Lato"/>
                <a:ea typeface="Lato"/>
                <a:cs typeface="Lato"/>
                <a:sym typeface="Lato"/>
              </a:rPr>
              <a:t>historia</a:t>
            </a:r>
            <a:r>
              <a:rPr lang="en-US" sz="2187">
                <a:solidFill>
                  <a:srgbClr val="4A4A45"/>
                </a:solidFill>
                <a:latin typeface="Lato"/>
                <a:ea typeface="Lato"/>
                <a:cs typeface="Lato"/>
                <a:sym typeface="Lato"/>
              </a:rPr>
              <a:t> da un </a:t>
            </a:r>
            <a:r>
              <a:rPr lang="en-US" sz="2187" err="1">
                <a:solidFill>
                  <a:srgbClr val="4A4A45"/>
                </a:solidFill>
                <a:latin typeface="Lato"/>
                <a:ea typeface="Lato"/>
                <a:cs typeface="Lato"/>
                <a:sym typeface="Lato"/>
              </a:rPr>
              <a:t>giro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dramático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cuando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comparamos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Norteamérica</a:t>
            </a:r>
            <a:r>
              <a:rPr lang="en-US" sz="2187">
                <a:solidFill>
                  <a:srgbClr val="4A4A45"/>
                </a:solidFill>
                <a:latin typeface="Lato"/>
                <a:ea typeface="Lato"/>
                <a:cs typeface="Lato"/>
                <a:sym typeface="Lato"/>
              </a:rPr>
              <a:t> y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África </a:t>
            </a:r>
            <a:r>
              <a:rPr lang="en-US" sz="2187" err="1">
                <a:solidFill>
                  <a:srgbClr val="4A4A45"/>
                </a:solidFill>
                <a:latin typeface="Lato"/>
                <a:ea typeface="Lato"/>
                <a:cs typeface="Lato"/>
                <a:sym typeface="Lato"/>
              </a:rPr>
              <a:t>subsahariana</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brecha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uso</a:t>
            </a:r>
            <a:r>
              <a:rPr lang="en-US" sz="2187">
                <a:solidFill>
                  <a:srgbClr val="4A4A45"/>
                </a:solidFill>
                <a:latin typeface="Lato"/>
                <a:ea typeface="Lato"/>
                <a:cs typeface="Lato"/>
                <a:sym typeface="Lato"/>
              </a:rPr>
              <a:t> de internet, </a:t>
            </a:r>
            <a:r>
              <a:rPr lang="en-US" sz="2187" err="1">
                <a:solidFill>
                  <a:srgbClr val="4A4A45"/>
                </a:solidFill>
                <a:latin typeface="Lato"/>
                <a:ea typeface="Lato"/>
                <a:cs typeface="Lato"/>
                <a:sym typeface="Lato"/>
              </a:rPr>
              <a:t>medida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puntos </a:t>
            </a:r>
            <a:r>
              <a:rPr lang="en-US" sz="2187" err="1">
                <a:solidFill>
                  <a:srgbClr val="4A4A45"/>
                </a:solidFill>
                <a:latin typeface="Lato"/>
                <a:ea typeface="Lato"/>
                <a:cs typeface="Lato"/>
                <a:sym typeface="Lato"/>
              </a:rPr>
              <a:t>porcentuales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revela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una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divergencia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crítica</a:t>
            </a:r>
            <a:r>
              <a:rPr lang="en-US" sz="2187">
                <a:solidFill>
                  <a:srgbClr val="4A4A45"/>
                </a:solidFill>
                <a:latin typeface="Lato"/>
                <a:ea typeface="Lato"/>
                <a:cs typeface="Lato"/>
                <a:sym typeface="Lato"/>
              </a:rPr>
              <a:t>:</a:t>
            </a:r>
          </a:p>
        </p:txBody>
      </p:sp>
      <p:sp>
        <p:nvSpPr>
          <p:cNvPr id="8" name="TextBox 8"/>
          <p:cNvSpPr txBox="1"/>
          <p:nvPr/>
        </p:nvSpPr>
        <p:spPr>
          <a:xfrm>
            <a:off x="975122" y="4216747"/>
            <a:ext cx="7752153" cy="856517"/>
          </a:xfrm>
          <a:prstGeom prst="rect">
            <a:avLst/>
          </a:prstGeom>
        </p:spPr>
        <p:txBody>
          <a:bodyPr wrap="square" lIns="0" tIns="0" rIns="0" bIns="0" rtlCol="0" anchor="t">
            <a:spAutoFit/>
          </a:bodyPr>
          <a:lstStyle/>
          <a:p>
            <a:pPr marL="329565" lvl="1" indent="-164465" algn="just">
              <a:lnSpc>
                <a:spcPts val="3500"/>
              </a:lnSpc>
              <a:buFont typeface="Arial"/>
              <a:buChar char="•"/>
            </a:pPr>
            <a:r>
              <a:rPr lang="en-US" sz="2187">
                <a:solidFill>
                  <a:srgbClr val="4A4A45"/>
                </a:solidFill>
                <a:latin typeface="Lato"/>
                <a:ea typeface="Lato"/>
                <a:cs typeface="Lato"/>
                <a:sym typeface="Lato"/>
              </a:rPr>
              <a:t>La </a:t>
            </a:r>
            <a:r>
              <a:rPr lang="en-US" sz="2187" err="1">
                <a:solidFill>
                  <a:srgbClr val="4A4A45"/>
                </a:solidFill>
                <a:latin typeface="Lato"/>
                <a:ea typeface="Lato"/>
                <a:cs typeface="Lato"/>
                <a:sym typeface="Lato"/>
              </a:rPr>
              <a:t>brecha</a:t>
            </a:r>
            <a:r>
              <a:rPr lang="en-US" sz="2187">
                <a:solidFill>
                  <a:srgbClr val="4A4A45"/>
                </a:solidFill>
                <a:latin typeface="Lato"/>
                <a:ea typeface="Lato"/>
                <a:cs typeface="Lato"/>
                <a:sym typeface="Lato"/>
              </a:rPr>
              <a:t> era </a:t>
            </a:r>
            <a:r>
              <a:rPr lang="en-US" sz="2187" err="1">
                <a:solidFill>
                  <a:srgbClr val="4A4A45"/>
                </a:solidFill>
                <a:latin typeface="Lato"/>
                <a:ea typeface="Lato"/>
                <a:cs typeface="Lato"/>
                <a:sym typeface="Lato"/>
              </a:rPr>
              <a:t>pequeña</a:t>
            </a:r>
            <a:r>
              <a:rPr lang="en-US" sz="2187">
                <a:solidFill>
                  <a:srgbClr val="4A4A45"/>
                </a:solidFill>
                <a:latin typeface="Lato"/>
                <a:ea typeface="Lato"/>
                <a:cs typeface="Lato"/>
                <a:sym typeface="Lato"/>
              </a:rPr>
              <a:t> a </a:t>
            </a:r>
            <a:r>
              <a:rPr lang="en-US" sz="2187" err="1">
                <a:solidFill>
                  <a:srgbClr val="4A4A45"/>
                </a:solidFill>
                <a:latin typeface="Lato"/>
                <a:ea typeface="Lato"/>
                <a:cs typeface="Lato"/>
                <a:sym typeface="Lato"/>
              </a:rPr>
              <a:t>principios</a:t>
            </a:r>
            <a:r>
              <a:rPr lang="en-US" sz="2187">
                <a:solidFill>
                  <a:srgbClr val="4A4A45"/>
                </a:solidFill>
                <a:latin typeface="Lato"/>
                <a:ea typeface="Lato"/>
                <a:cs typeface="Lato"/>
                <a:sym typeface="Lato"/>
              </a:rPr>
              <a:t> de </a:t>
            </a:r>
            <a:r>
              <a:rPr lang="en-US" sz="2187" err="1">
                <a:solidFill>
                  <a:srgbClr val="4A4A45"/>
                </a:solidFill>
                <a:latin typeface="Lato"/>
                <a:ea typeface="Lato"/>
                <a:cs typeface="Lato"/>
                <a:sym typeface="Lato"/>
              </a:rPr>
              <a:t>los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años</a:t>
            </a:r>
            <a:r>
              <a:rPr lang="en-US" sz="2187">
                <a:solidFill>
                  <a:srgbClr val="4A4A45"/>
                </a:solidFill>
                <a:latin typeface="Lato"/>
                <a:ea typeface="Lato"/>
                <a:cs typeface="Lato"/>
                <a:sym typeface="Lato"/>
              </a:rPr>
              <a:t> 90, </a:t>
            </a:r>
            <a:r>
              <a:rPr lang="en-US" sz="2187" err="1">
                <a:solidFill>
                  <a:srgbClr val="4A4A45"/>
                </a:solidFill>
                <a:latin typeface="Lato"/>
                <a:ea typeface="Lato"/>
                <a:cs typeface="Lato"/>
                <a:sym typeface="Lato"/>
              </a:rPr>
              <a:t>cuando</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adopción</a:t>
            </a:r>
            <a:r>
              <a:rPr lang="en-US" sz="2187">
                <a:solidFill>
                  <a:srgbClr val="4A4A45"/>
                </a:solidFill>
                <a:latin typeface="Lato"/>
                <a:ea typeface="Lato"/>
                <a:cs typeface="Lato"/>
                <a:sym typeface="Lato"/>
              </a:rPr>
              <a:t> de internet era </a:t>
            </a:r>
            <a:r>
              <a:rPr lang="en-US" sz="2187" err="1">
                <a:solidFill>
                  <a:srgbClr val="4A4A45"/>
                </a:solidFill>
                <a:latin typeface="Lato"/>
                <a:ea typeface="Lato"/>
                <a:cs typeface="Lato"/>
                <a:sym typeface="Lato"/>
              </a:rPr>
              <a:t>incipiente</a:t>
            </a:r>
            <a:r>
              <a:rPr lang="en-US" sz="2187">
                <a:solidFill>
                  <a:srgbClr val="4A4A45"/>
                </a:solidFill>
                <a:latin typeface="Lato"/>
                <a:ea typeface="Lato"/>
                <a:cs typeface="Lato"/>
                <a:sym typeface="Lato"/>
              </a:rPr>
              <a:t> a </a:t>
            </a:r>
            <a:r>
              <a:rPr lang="en-US" sz="2187" err="1">
                <a:solidFill>
                  <a:srgbClr val="4A4A45"/>
                </a:solidFill>
                <a:latin typeface="Lato"/>
                <a:ea typeface="Lato"/>
                <a:cs typeface="Lato"/>
                <a:sym typeface="Lato"/>
              </a:rPr>
              <a:t>nivel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mundial</a:t>
            </a:r>
            <a:r>
              <a:rPr lang="en-US" sz="2187">
                <a:solidFill>
                  <a:srgbClr val="4A4A45"/>
                </a:solidFill>
                <a:latin typeface="Lato"/>
                <a:ea typeface="Lato"/>
                <a:cs typeface="Lato"/>
                <a:sym typeface="Lato"/>
              </a:rPr>
              <a:t>.</a:t>
            </a:r>
            <a:endParaRPr lang="en-US"/>
          </a:p>
        </p:txBody>
      </p:sp>
      <p:sp>
        <p:nvSpPr>
          <p:cNvPr id="9" name="TextBox 9"/>
          <p:cNvSpPr txBox="1"/>
          <p:nvPr/>
        </p:nvSpPr>
        <p:spPr>
          <a:xfrm>
            <a:off x="975122" y="5156015"/>
            <a:ext cx="7901240" cy="856517"/>
          </a:xfrm>
          <a:prstGeom prst="rect">
            <a:avLst/>
          </a:prstGeom>
        </p:spPr>
        <p:txBody>
          <a:bodyPr wrap="square" lIns="0" tIns="0" rIns="0" bIns="0" rtlCol="0" anchor="t">
            <a:spAutoFit/>
          </a:bodyPr>
          <a:lstStyle/>
          <a:p>
            <a:pPr marL="329565" lvl="1" indent="-164465" algn="just">
              <a:lnSpc>
                <a:spcPts val="3500"/>
              </a:lnSpc>
              <a:buFont typeface="Arial"/>
              <a:buChar char="•"/>
            </a:pPr>
            <a:r>
              <a:rPr lang="en-US" sz="2187" err="1">
                <a:solidFill>
                  <a:srgbClr val="4A4A45"/>
                </a:solidFill>
                <a:latin typeface="Lato"/>
                <a:ea typeface="Lato"/>
                <a:cs typeface="Lato"/>
                <a:sym typeface="Lato"/>
              </a:rPr>
              <a:t>Mientras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Norteamérica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aceleraba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África </a:t>
            </a:r>
            <a:r>
              <a:rPr lang="en-US" sz="2187" err="1">
                <a:solidFill>
                  <a:srgbClr val="4A4A45"/>
                </a:solidFill>
                <a:latin typeface="Lato"/>
                <a:ea typeface="Lato"/>
                <a:cs typeface="Lato"/>
                <a:sym typeface="Lato"/>
              </a:rPr>
              <a:t>subsahariana</a:t>
            </a:r>
            <a:r>
              <a:rPr lang="en-US" sz="2187">
                <a:solidFill>
                  <a:srgbClr val="4A4A45"/>
                </a:solidFill>
                <a:latin typeface="Lato"/>
                <a:ea typeface="Lato"/>
                <a:cs typeface="Lato"/>
                <a:sym typeface="Lato"/>
              </a:rPr>
              <a:t> también </a:t>
            </a:r>
            <a:r>
              <a:rPr lang="en-US" sz="2187" err="1">
                <a:solidFill>
                  <a:srgbClr val="4A4A45"/>
                </a:solidFill>
                <a:latin typeface="Lato"/>
                <a:ea typeface="Lato"/>
                <a:cs typeface="Lato"/>
                <a:sym typeface="Lato"/>
              </a:rPr>
              <a:t>crecía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pero</a:t>
            </a:r>
            <a:r>
              <a:rPr lang="en-US" sz="2187">
                <a:solidFill>
                  <a:srgbClr val="4A4A45"/>
                </a:solidFill>
                <a:latin typeface="Lato"/>
                <a:ea typeface="Lato"/>
                <a:cs typeface="Lato"/>
                <a:sym typeface="Lato"/>
              </a:rPr>
              <a:t> a un </a:t>
            </a:r>
            <a:r>
              <a:rPr lang="en-US" sz="2187" err="1">
                <a:solidFill>
                  <a:srgbClr val="4A4A45"/>
                </a:solidFill>
                <a:latin typeface="Lato"/>
                <a:ea typeface="Lato"/>
                <a:cs typeface="Lato"/>
                <a:sym typeface="Lato"/>
              </a:rPr>
              <a:t>ritmo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significativamente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más</a:t>
            </a:r>
            <a:r>
              <a:rPr lang="en-US" sz="2187">
                <a:solidFill>
                  <a:srgbClr val="4A4A45"/>
                </a:solidFill>
                <a:latin typeface="Lato"/>
                <a:ea typeface="Lato"/>
                <a:cs typeface="Lato"/>
                <a:sym typeface="Lato"/>
              </a:rPr>
              <a:t> lento.</a:t>
            </a:r>
            <a:endParaRPr lang="en-US"/>
          </a:p>
        </p:txBody>
      </p:sp>
      <p:sp>
        <p:nvSpPr>
          <p:cNvPr id="10" name="TextBox 10"/>
          <p:cNvSpPr txBox="1"/>
          <p:nvPr/>
        </p:nvSpPr>
        <p:spPr>
          <a:xfrm>
            <a:off x="975122" y="6194673"/>
            <a:ext cx="7752153" cy="856517"/>
          </a:xfrm>
          <a:prstGeom prst="rect">
            <a:avLst/>
          </a:prstGeom>
        </p:spPr>
        <p:txBody>
          <a:bodyPr wrap="square" lIns="0" tIns="0" rIns="0" bIns="0" rtlCol="0" anchor="t">
            <a:spAutoFit/>
          </a:bodyPr>
          <a:lstStyle/>
          <a:p>
            <a:pPr marL="329565" lvl="1" indent="-164465" algn="just">
              <a:lnSpc>
                <a:spcPts val="3500"/>
              </a:lnSpc>
              <a:buFont typeface="Arial"/>
              <a:buChar char="•"/>
            </a:pPr>
            <a:r>
              <a:rPr lang="en-US" sz="2187">
                <a:solidFill>
                  <a:srgbClr val="4A4A45"/>
                </a:solidFill>
                <a:latin typeface="Lato"/>
                <a:ea typeface="Lato"/>
                <a:cs typeface="Lato"/>
                <a:sym typeface="Lato"/>
              </a:rPr>
              <a:t>En consecuencia, la disparidad entre ambas regiones se ha ampliado constantemente.</a:t>
            </a:r>
            <a:endParaRPr lang="en-US"/>
          </a:p>
        </p:txBody>
      </p:sp>
      <p:sp>
        <p:nvSpPr>
          <p:cNvPr id="11" name="TextBox 11"/>
          <p:cNvSpPr txBox="1"/>
          <p:nvPr/>
        </p:nvSpPr>
        <p:spPr>
          <a:xfrm>
            <a:off x="1043608" y="7922100"/>
            <a:ext cx="15739486" cy="845231"/>
          </a:xfrm>
          <a:prstGeom prst="rect">
            <a:avLst/>
          </a:prstGeom>
        </p:spPr>
        <p:txBody>
          <a:bodyPr wrap="square" lIns="0" tIns="0" rIns="0" bIns="0" rtlCol="0" anchor="t">
            <a:spAutoFit/>
          </a:bodyPr>
          <a:lstStyle/>
          <a:p>
            <a:pPr algn="just">
              <a:lnSpc>
                <a:spcPts val="3500"/>
              </a:lnSpc>
            </a:pPr>
            <a:r>
              <a:rPr lang="en-US" sz="2187">
                <a:solidFill>
                  <a:srgbClr val="4A4A45"/>
                </a:solidFill>
                <a:latin typeface="Lato"/>
                <a:ea typeface="Lato"/>
                <a:cs typeface="Lato"/>
                <a:sym typeface="Lato"/>
              </a:rPr>
              <a:t>Esto </a:t>
            </a:r>
            <a:r>
              <a:rPr lang="en-US" sz="2187" err="1">
                <a:solidFill>
                  <a:srgbClr val="4A4A45"/>
                </a:solidFill>
                <a:latin typeface="Lato"/>
                <a:ea typeface="Lato"/>
                <a:cs typeface="Lato"/>
                <a:sym typeface="Lato"/>
              </a:rPr>
              <a:t>significa</a:t>
            </a:r>
            <a:r>
              <a:rPr lang="en-US" sz="2187">
                <a:solidFill>
                  <a:srgbClr val="4A4A45"/>
                </a:solidFill>
                <a:latin typeface="Lato"/>
                <a:ea typeface="Lato"/>
                <a:cs typeface="Lato"/>
                <a:sym typeface="Lato"/>
              </a:rPr>
              <a:t> que, </a:t>
            </a:r>
            <a:r>
              <a:rPr lang="en-US" sz="2187" err="1">
                <a:solidFill>
                  <a:srgbClr val="4A4A45"/>
                </a:solidFill>
                <a:latin typeface="Lato"/>
                <a:ea typeface="Lato"/>
                <a:cs typeface="Lato"/>
                <a:sym typeface="Lato"/>
              </a:rPr>
              <a:t>si</a:t>
            </a:r>
            <a:r>
              <a:rPr lang="en-US" sz="2187">
                <a:solidFill>
                  <a:srgbClr val="4A4A45"/>
                </a:solidFill>
                <a:latin typeface="Lato"/>
                <a:ea typeface="Lato"/>
                <a:cs typeface="Lato"/>
                <a:sym typeface="Lato"/>
              </a:rPr>
              <a:t> bien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uso</a:t>
            </a:r>
            <a:r>
              <a:rPr lang="en-US" sz="2187">
                <a:solidFill>
                  <a:srgbClr val="4A4A45"/>
                </a:solidFill>
                <a:latin typeface="Lato"/>
                <a:ea typeface="Lato"/>
                <a:cs typeface="Lato"/>
                <a:sym typeface="Lato"/>
              </a:rPr>
              <a:t> de internet </a:t>
            </a:r>
            <a:r>
              <a:rPr lang="en-US" sz="2187" err="1">
                <a:solidFill>
                  <a:srgbClr val="4A4A45"/>
                </a:solidFill>
                <a:latin typeface="Lato"/>
                <a:ea typeface="Lato"/>
                <a:cs typeface="Lato"/>
                <a:sym typeface="Lato"/>
              </a:rPr>
              <a:t>aumenta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el</a:t>
            </a:r>
            <a:r>
              <a:rPr lang="en-US" sz="2187">
                <a:solidFill>
                  <a:srgbClr val="4A4A45"/>
                </a:solidFill>
                <a:latin typeface="Lato"/>
                <a:ea typeface="Lato"/>
                <a:cs typeface="Lato"/>
                <a:sym typeface="Lato"/>
              </a:rPr>
              <a:t> África </a:t>
            </a:r>
            <a:r>
              <a:rPr lang="en-US" sz="2187" err="1">
                <a:solidFill>
                  <a:srgbClr val="4A4A45"/>
                </a:solidFill>
                <a:latin typeface="Lato"/>
                <a:ea typeface="Lato"/>
                <a:cs typeface="Lato"/>
                <a:sym typeface="Lato"/>
              </a:rPr>
              <a:t>subsahariana</a:t>
            </a:r>
            <a:r>
              <a:rPr lang="en-US" sz="2187">
                <a:solidFill>
                  <a:srgbClr val="4A4A45"/>
                </a:solidFill>
                <a:latin typeface="Lato"/>
                <a:ea typeface="Lato"/>
                <a:cs typeface="Lato"/>
                <a:sym typeface="Lato"/>
              </a:rPr>
              <a:t>, no es </a:t>
            </a:r>
            <a:r>
              <a:rPr lang="en-US" sz="2187" err="1">
                <a:solidFill>
                  <a:srgbClr val="4A4A45"/>
                </a:solidFill>
                <a:latin typeface="Lato"/>
                <a:ea typeface="Lato"/>
                <a:cs typeface="Lato"/>
                <a:sym typeface="Lato"/>
              </a:rPr>
              <a:t>suficiente</a:t>
            </a:r>
            <a:r>
              <a:rPr lang="en-US" sz="2187">
                <a:solidFill>
                  <a:srgbClr val="4A4A45"/>
                </a:solidFill>
                <a:latin typeface="Lato"/>
                <a:ea typeface="Lato"/>
                <a:cs typeface="Lato"/>
                <a:sym typeface="Lato"/>
              </a:rPr>
              <a:t> para </a:t>
            </a:r>
            <a:r>
              <a:rPr lang="en-US" sz="2187" err="1">
                <a:solidFill>
                  <a:srgbClr val="4A4A45"/>
                </a:solidFill>
                <a:latin typeface="Lato"/>
                <a:ea typeface="Lato"/>
                <a:cs typeface="Lato"/>
                <a:sym typeface="Lato"/>
              </a:rPr>
              <a:t>cerrar</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brecha</a:t>
            </a:r>
            <a:r>
              <a:rPr lang="en-US" sz="2187">
                <a:solidFill>
                  <a:srgbClr val="4A4A45"/>
                </a:solidFill>
                <a:latin typeface="Lato"/>
                <a:ea typeface="Lato"/>
                <a:cs typeface="Lato"/>
                <a:sym typeface="Lato"/>
              </a:rPr>
              <a:t> con </a:t>
            </a:r>
            <a:r>
              <a:rPr lang="en-US" sz="2187" err="1">
                <a:solidFill>
                  <a:srgbClr val="4A4A45"/>
                </a:solidFill>
                <a:latin typeface="Lato"/>
                <a:ea typeface="Lato"/>
                <a:cs typeface="Lato"/>
                <a:sym typeface="Lato"/>
              </a:rPr>
              <a:t>economías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más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desarrolladas</a:t>
            </a:r>
            <a:r>
              <a:rPr lang="en-US" sz="2187">
                <a:solidFill>
                  <a:srgbClr val="4A4A45"/>
                </a:solidFill>
                <a:latin typeface="Lato"/>
                <a:ea typeface="Lato"/>
                <a:cs typeface="Lato"/>
                <a:sym typeface="Lato"/>
              </a:rPr>
              <a:t>. </a:t>
            </a:r>
            <a:r>
              <a:rPr lang="en-US" sz="2187" b="1">
                <a:solidFill>
                  <a:srgbClr val="4A4A45"/>
                </a:solidFill>
                <a:latin typeface="Lato Bold"/>
                <a:ea typeface="Lato Bold"/>
                <a:cs typeface="Lato Bold"/>
                <a:sym typeface="Lato Bold"/>
              </a:rPr>
              <a:t>El </a:t>
            </a:r>
            <a:r>
              <a:rPr lang="en-US" sz="2187" b="1" err="1">
                <a:solidFill>
                  <a:srgbClr val="4A4A45"/>
                </a:solidFill>
                <a:latin typeface="Lato Bold"/>
                <a:ea typeface="Lato Bold"/>
                <a:cs typeface="Lato Bold"/>
                <a:sym typeface="Lato Bold"/>
              </a:rPr>
              <a:t>crecimiento</a:t>
            </a:r>
            <a:r>
              <a:rPr lang="en-US" sz="2187" b="1">
                <a:solidFill>
                  <a:srgbClr val="4A4A45"/>
                </a:solidFill>
                <a:latin typeface="Lato Bold"/>
                <a:ea typeface="Lato Bold"/>
                <a:cs typeface="Lato Bold"/>
                <a:sym typeface="Lato Bold"/>
              </a:rPr>
              <a:t> no </a:t>
            </a:r>
            <a:r>
              <a:rPr lang="en-US" sz="2187" b="1" err="1">
                <a:solidFill>
                  <a:srgbClr val="4A4A45"/>
                </a:solidFill>
                <a:latin typeface="Lato Bold"/>
                <a:ea typeface="Lato Bold"/>
                <a:cs typeface="Lato Bold"/>
                <a:sym typeface="Lato Bold"/>
              </a:rPr>
              <a:t>siempre</a:t>
            </a:r>
            <a:r>
              <a:rPr lang="en-US" sz="2187" b="1">
                <a:solidFill>
                  <a:srgbClr val="4A4A45"/>
                </a:solidFill>
                <a:latin typeface="Lato Bold"/>
                <a:ea typeface="Lato Bold"/>
                <a:cs typeface="Lato Bold"/>
                <a:sym typeface="Lato Bold"/>
              </a:rPr>
              <a:t> </a:t>
            </a:r>
            <a:r>
              <a:rPr lang="en-US" sz="2187" b="1" err="1">
                <a:solidFill>
                  <a:srgbClr val="4A4A45"/>
                </a:solidFill>
                <a:latin typeface="Lato Bold"/>
                <a:ea typeface="Lato Bold"/>
                <a:cs typeface="Lato Bold"/>
                <a:sym typeface="Lato Bold"/>
              </a:rPr>
              <a:t>implica</a:t>
            </a:r>
            <a:r>
              <a:rPr lang="en-US" sz="2187" b="1">
                <a:solidFill>
                  <a:srgbClr val="4A4A45"/>
                </a:solidFill>
                <a:latin typeface="Lato Bold"/>
                <a:ea typeface="Lato Bold"/>
                <a:cs typeface="Lato Bold"/>
                <a:sym typeface="Lato Bold"/>
              </a:rPr>
              <a:t> </a:t>
            </a:r>
            <a:r>
              <a:rPr lang="en-US" sz="2187" b="1" err="1">
                <a:solidFill>
                  <a:srgbClr val="4A4A45"/>
                </a:solidFill>
                <a:latin typeface="Lato Bold"/>
                <a:ea typeface="Lato Bold"/>
                <a:cs typeface="Lato Bold"/>
                <a:sym typeface="Lato Bold"/>
              </a:rPr>
              <a:t>convergencia</a:t>
            </a:r>
            <a:r>
              <a:rPr lang="en-US" sz="2187" b="1">
                <a:solidFill>
                  <a:srgbClr val="4A4A45"/>
                </a:solidFill>
                <a:latin typeface="Lato Bold"/>
                <a:ea typeface="Lato Bold"/>
                <a:cs typeface="Lato Bold"/>
                <a:sym typeface="Lato Bold"/>
              </a:rPr>
              <a:t>.</a:t>
            </a:r>
          </a:p>
        </p:txBody>
      </p:sp>
      <p:pic>
        <p:nvPicPr>
          <p:cNvPr id="15" name="Imagen 14">
            <a:extLst>
              <a:ext uri="{FF2B5EF4-FFF2-40B4-BE49-F238E27FC236}">
                <a16:creationId xmlns:a16="http://schemas.microsoft.com/office/drawing/2014/main" id="{46AD70C4-929D-6648-A691-AF9D766ECD3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066146" y="2474799"/>
            <a:ext cx="7900005" cy="4957438"/>
          </a:xfrm>
          <a:prstGeom prst="rect">
            <a:avLst/>
          </a:prstGeom>
        </p:spPr>
      </p:pic>
      <p:sp>
        <p:nvSpPr>
          <p:cNvPr id="17" name="CuadroTexto 16">
            <a:extLst>
              <a:ext uri="{FF2B5EF4-FFF2-40B4-BE49-F238E27FC236}">
                <a16:creationId xmlns:a16="http://schemas.microsoft.com/office/drawing/2014/main" id="{073F3CFE-E139-09A5-EA35-0CAEF7A3E4D2}"/>
              </a:ext>
            </a:extLst>
          </p:cNvPr>
          <p:cNvSpPr txBox="1"/>
          <p:nvPr/>
        </p:nvSpPr>
        <p:spPr>
          <a:xfrm>
            <a:off x="11811000" y="1866900"/>
            <a:ext cx="4648200" cy="384401"/>
          </a:xfrm>
          <a:prstGeom prst="rect">
            <a:avLst/>
          </a:prstGeom>
        </p:spPr>
        <p:txBody>
          <a:bodyPr wrap="square" lIns="0" tIns="0" rIns="0" bIns="0" rtlCol="0" anchor="t">
            <a:spAutoFit/>
          </a:bodyPr>
          <a:lstStyle>
            <a:defPPr>
              <a:defRPr lang="en-US"/>
            </a:defPPr>
            <a:lvl1pPr algn="ctr">
              <a:lnSpc>
                <a:spcPts val="3374"/>
              </a:lnSpc>
              <a:defRPr sz="21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pt-BR"/>
              <a:t>Gráfico de brecha NA </a:t>
            </a:r>
            <a:r>
              <a:rPr lang="pt-BR" err="1"/>
              <a:t>vs</a:t>
            </a:r>
            <a:r>
              <a:rPr lang="pt-BR"/>
              <a:t> SSA</a:t>
            </a:r>
            <a:endParaRPr lang="es-CL"/>
          </a:p>
        </p:txBody>
      </p:sp>
      <p:sp>
        <p:nvSpPr>
          <p:cNvPr id="5" name="TextBox 10">
            <a:extLst>
              <a:ext uri="{FF2B5EF4-FFF2-40B4-BE49-F238E27FC236}">
                <a16:creationId xmlns:a16="http://schemas.microsoft.com/office/drawing/2014/main" id="{4B856E6E-0C98-488D-C36F-B37CB6CF06B9}"/>
              </a:ext>
            </a:extLst>
          </p:cNvPr>
          <p:cNvSpPr txBox="1"/>
          <p:nvPr/>
        </p:nvSpPr>
        <p:spPr>
          <a:xfrm>
            <a:off x="762000" y="884635"/>
            <a:ext cx="9067800" cy="738664"/>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nSpc>
                <a:spcPct val="100000"/>
              </a:lnSpc>
            </a:pPr>
            <a:r>
              <a:rPr lang="es-ES_tradnl" noProof="1">
                <a:sym typeface="Lato Bold"/>
              </a:rPr>
              <a:t>Acto II: El Conflicto</a:t>
            </a:r>
          </a:p>
        </p:txBody>
      </p:sp>
      <p:sp>
        <p:nvSpPr>
          <p:cNvPr id="12" name="CuadroTexto 11">
            <a:extLst>
              <a:ext uri="{FF2B5EF4-FFF2-40B4-BE49-F238E27FC236}">
                <a16:creationId xmlns:a16="http://schemas.microsoft.com/office/drawing/2014/main" id="{F8D96B52-A3D0-C883-A218-7CC9F13BF1CA}"/>
              </a:ext>
            </a:extLst>
          </p:cNvPr>
          <p:cNvSpPr txBox="1"/>
          <p:nvPr/>
        </p:nvSpPr>
        <p:spPr>
          <a:xfrm>
            <a:off x="762000" y="1713362"/>
            <a:ext cx="9304146" cy="523220"/>
          </a:xfrm>
          <a:prstGeom prst="rect">
            <a:avLst/>
          </a:prstGeom>
          <a:noFill/>
        </p:spPr>
        <p:txBody>
          <a:bodyPr wrap="square">
            <a:spAutoFit/>
          </a:bodyPr>
          <a:lstStyle/>
          <a:p>
            <a:r>
              <a:rPr lang="es-ES_tradnl" sz="2800" noProof="1">
                <a:latin typeface="Lato" panose="020F0502020204030203" pitchFamily="34" charset="0"/>
                <a:ea typeface="Lato" panose="020F0502020204030203" pitchFamily="34" charset="0"/>
                <a:cs typeface="Lato" panose="020F0502020204030203" pitchFamily="34" charset="0"/>
                <a:sym typeface="Lato Bold"/>
              </a:rPr>
              <a:t>La Brecha Digital Creciente</a:t>
            </a:r>
            <a:endParaRPr lang="es-CL" sz="2800">
              <a:latin typeface="Lato" panose="020F0502020204030203" pitchFamily="34" charset="0"/>
              <a:ea typeface="Lato" panose="020F0502020204030203" pitchFamily="34" charset="0"/>
              <a:cs typeface="Lato" panose="020F0502020204030203" pitchFamily="34" charset="0"/>
            </a:endParaRPr>
          </a:p>
        </p:txBody>
      </p:sp>
      <p:pic>
        <p:nvPicPr>
          <p:cNvPr id="14" name="Imagen 14" descr="Logos - Imagen UDD">
            <a:extLst>
              <a:ext uri="{FF2B5EF4-FFF2-40B4-BE49-F238E27FC236}">
                <a16:creationId xmlns:a16="http://schemas.microsoft.com/office/drawing/2014/main" id="{CAF91023-D667-59D7-3BC2-AFAD4947BCD6}"/>
              </a:ext>
            </a:extLst>
          </p:cNvPr>
          <p:cNvPicPr>
            <a:picLocks noChangeAspect="1"/>
          </p:cNvPicPr>
          <p:nvPr/>
        </p:nvPicPr>
        <p:blipFill>
          <a:blip r:embed="rId5"/>
          <a:srcRect r="1633" b="6494"/>
          <a:stretch>
            <a:fillRect/>
          </a:stretch>
        </p:blipFill>
        <p:spPr>
          <a:xfrm>
            <a:off x="14952735" y="208251"/>
            <a:ext cx="3120258" cy="88129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419DD17B-9F91-4D2D-DAD6-2ADC1B63632E}"/>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11" name="TextBox 11"/>
          <p:cNvSpPr txBox="1"/>
          <p:nvPr/>
        </p:nvSpPr>
        <p:spPr>
          <a:xfrm>
            <a:off x="1008803" y="2879663"/>
            <a:ext cx="9064527" cy="1329338"/>
          </a:xfrm>
          <a:prstGeom prst="rect">
            <a:avLst/>
          </a:prstGeom>
        </p:spPr>
        <p:txBody>
          <a:bodyPr wrap="square" lIns="0" tIns="0" rIns="0" bIns="0" rtlCol="0" anchor="t">
            <a:spAutoFit/>
          </a:bodyPr>
          <a:lstStyle/>
          <a:p>
            <a:pPr algn="just">
              <a:lnSpc>
                <a:spcPts val="3562"/>
              </a:lnSpc>
            </a:pPr>
            <a:r>
              <a:rPr lang="en-US" sz="2150">
                <a:solidFill>
                  <a:srgbClr val="4A4A45"/>
                </a:solidFill>
                <a:latin typeface="Lato"/>
                <a:ea typeface="Lato"/>
                <a:cs typeface="Lato"/>
                <a:sym typeface="Lato"/>
              </a:rPr>
              <a:t>Una simple </a:t>
            </a:r>
            <a:r>
              <a:rPr lang="en-US" sz="2150" err="1">
                <a:solidFill>
                  <a:srgbClr val="4A4A45"/>
                </a:solidFill>
                <a:latin typeface="Lato"/>
                <a:ea typeface="Lato"/>
                <a:cs typeface="Lato"/>
                <a:sym typeface="Lato"/>
              </a:rPr>
              <a:t>proyección</a:t>
            </a:r>
            <a:r>
              <a:rPr lang="en-US" sz="2150">
                <a:solidFill>
                  <a:srgbClr val="4A4A45"/>
                </a:solidFill>
                <a:latin typeface="Lato"/>
                <a:ea typeface="Lato"/>
                <a:cs typeface="Lato"/>
                <a:sym typeface="Lato"/>
              </a:rPr>
              <a:t> de la </a:t>
            </a:r>
            <a:r>
              <a:rPr lang="en-US" sz="2150" err="1">
                <a:solidFill>
                  <a:srgbClr val="4A4A45"/>
                </a:solidFill>
                <a:latin typeface="Lato"/>
                <a:ea typeface="Lato"/>
                <a:cs typeface="Lato"/>
                <a:sym typeface="Lato"/>
              </a:rPr>
              <a:t>tendencia</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reciente</a:t>
            </a:r>
            <a:r>
              <a:rPr lang="en-US" sz="2150">
                <a:solidFill>
                  <a:srgbClr val="4A4A45"/>
                </a:solidFill>
                <a:latin typeface="Lato"/>
                <a:ea typeface="Lato"/>
                <a:cs typeface="Lato"/>
                <a:sym typeface="Lato"/>
              </a:rPr>
              <a:t> entre América del Norte y África </a:t>
            </a:r>
            <a:r>
              <a:rPr lang="en-US" sz="2150" err="1">
                <a:solidFill>
                  <a:srgbClr val="4A4A45"/>
                </a:solidFill>
                <a:latin typeface="Lato"/>
                <a:ea typeface="Lato"/>
                <a:cs typeface="Lato"/>
                <a:sym typeface="Lato"/>
              </a:rPr>
              <a:t>Subsahariana</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muestra</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que</a:t>
            </a:r>
            <a:r>
              <a:rPr lang="en-US" sz="2150">
                <a:solidFill>
                  <a:srgbClr val="4A4A45"/>
                </a:solidFill>
                <a:latin typeface="Lato"/>
                <a:ea typeface="Lato"/>
                <a:cs typeface="Lato"/>
                <a:sym typeface="Lato"/>
              </a:rPr>
              <a:t> la </a:t>
            </a:r>
            <a:r>
              <a:rPr lang="en-US" sz="2150" err="1">
                <a:solidFill>
                  <a:srgbClr val="4A4A45"/>
                </a:solidFill>
                <a:latin typeface="Lato"/>
                <a:ea typeface="Lato"/>
                <a:cs typeface="Lato"/>
                <a:sym typeface="Lato"/>
              </a:rPr>
              <a:t>brecha</a:t>
            </a:r>
            <a:r>
              <a:rPr lang="en-US" sz="2150">
                <a:solidFill>
                  <a:srgbClr val="4A4A45"/>
                </a:solidFill>
                <a:latin typeface="Lato"/>
                <a:ea typeface="Lato"/>
                <a:cs typeface="Lato"/>
                <a:sym typeface="Lato"/>
              </a:rPr>
              <a:t> digital </a:t>
            </a:r>
            <a:r>
              <a:rPr lang="en-US" sz="2150" err="1">
                <a:solidFill>
                  <a:srgbClr val="4A4A45"/>
                </a:solidFill>
                <a:latin typeface="Lato"/>
                <a:ea typeface="Lato"/>
                <a:cs typeface="Lato"/>
                <a:sym typeface="Lato"/>
              </a:rPr>
              <a:t>podría</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ampliarse</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aún</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más</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en</a:t>
            </a:r>
            <a:r>
              <a:rPr lang="en-US" sz="2150">
                <a:solidFill>
                  <a:srgbClr val="4A4A45"/>
                </a:solidFill>
                <a:latin typeface="Lato"/>
                <a:ea typeface="Lato"/>
                <a:cs typeface="Lato"/>
                <a:sym typeface="Lato"/>
              </a:rPr>
              <a:t> las </a:t>
            </a:r>
            <a:r>
              <a:rPr lang="en-US" sz="2150" err="1">
                <a:solidFill>
                  <a:srgbClr val="4A4A45"/>
                </a:solidFill>
                <a:latin typeface="Lato"/>
                <a:ea typeface="Lato"/>
                <a:cs typeface="Lato"/>
                <a:sym typeface="Lato"/>
              </a:rPr>
              <a:t>próximas</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décadas</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si</a:t>
            </a:r>
            <a:r>
              <a:rPr lang="en-US" sz="2150">
                <a:solidFill>
                  <a:srgbClr val="4A4A45"/>
                </a:solidFill>
                <a:latin typeface="Lato"/>
                <a:ea typeface="Lato"/>
                <a:cs typeface="Lato"/>
                <a:sym typeface="Lato"/>
              </a:rPr>
              <a:t> no se </a:t>
            </a:r>
            <a:r>
              <a:rPr lang="en-US" sz="2150" err="1">
                <a:solidFill>
                  <a:srgbClr val="4A4A45"/>
                </a:solidFill>
                <a:latin typeface="Lato"/>
                <a:ea typeface="Lato"/>
                <a:cs typeface="Lato"/>
                <a:sym typeface="Lato"/>
              </a:rPr>
              <a:t>implementan</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cambios</a:t>
            </a:r>
            <a:r>
              <a:rPr lang="en-US" sz="2150">
                <a:solidFill>
                  <a:srgbClr val="4A4A45"/>
                </a:solidFill>
                <a:latin typeface="Lato"/>
                <a:ea typeface="Lato"/>
                <a:cs typeface="Lato"/>
                <a:sym typeface="Lato"/>
              </a:rPr>
              <a:t> </a:t>
            </a:r>
            <a:r>
              <a:rPr lang="en-US" sz="2150" err="1">
                <a:solidFill>
                  <a:srgbClr val="4A4A45"/>
                </a:solidFill>
                <a:latin typeface="Lato"/>
                <a:ea typeface="Lato"/>
                <a:cs typeface="Lato"/>
                <a:sym typeface="Lato"/>
              </a:rPr>
              <a:t>estructurales</a:t>
            </a:r>
            <a:r>
              <a:rPr lang="en-US" sz="2150">
                <a:solidFill>
                  <a:srgbClr val="4A4A45"/>
                </a:solidFill>
                <a:latin typeface="Lato"/>
                <a:ea typeface="Lato"/>
                <a:cs typeface="Lato"/>
                <a:sym typeface="Lato"/>
              </a:rPr>
              <a:t>.</a:t>
            </a:r>
            <a:endParaRPr lang="en-US" sz="2150"/>
          </a:p>
        </p:txBody>
      </p:sp>
      <p:sp>
        <p:nvSpPr>
          <p:cNvPr id="12" name="TextBox 12"/>
          <p:cNvSpPr txBox="1"/>
          <p:nvPr/>
        </p:nvSpPr>
        <p:spPr>
          <a:xfrm>
            <a:off x="992238" y="4566482"/>
            <a:ext cx="9445526" cy="548879"/>
          </a:xfrm>
          <a:prstGeom prst="rect">
            <a:avLst/>
          </a:prstGeom>
        </p:spPr>
        <p:txBody>
          <a:bodyPr lIns="0" tIns="0" rIns="0" bIns="0" rtlCol="0" anchor="t">
            <a:spAutoFit/>
          </a:bodyPr>
          <a:lstStyle/>
          <a:p>
            <a:pPr algn="l">
              <a:lnSpc>
                <a:spcPts val="3562"/>
              </a:lnSpc>
            </a:pPr>
            <a:r>
              <a:rPr lang="en-US" sz="2187">
                <a:solidFill>
                  <a:srgbClr val="4A4A45"/>
                </a:solidFill>
                <a:latin typeface="Lato"/>
                <a:ea typeface="Lato"/>
                <a:cs typeface="Lato"/>
                <a:sym typeface="Lato"/>
              </a:rPr>
              <a:t>Esta </a:t>
            </a:r>
            <a:r>
              <a:rPr lang="en-US" sz="2187" err="1">
                <a:solidFill>
                  <a:srgbClr val="4A4A45"/>
                </a:solidFill>
                <a:latin typeface="Lato"/>
                <a:ea typeface="Lato"/>
                <a:cs typeface="Lato"/>
                <a:sym typeface="Lato"/>
              </a:rPr>
              <a:t>proyección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sirve</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como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ilustración</a:t>
            </a:r>
            <a:r>
              <a:rPr lang="en-US" sz="2187">
                <a:solidFill>
                  <a:srgbClr val="4A4A45"/>
                </a:solidFill>
                <a:latin typeface="Lato"/>
                <a:ea typeface="Lato"/>
                <a:cs typeface="Lato"/>
                <a:sym typeface="Lato"/>
              </a:rPr>
              <a:t> del </a:t>
            </a:r>
            <a:r>
              <a:rPr lang="en-US" sz="2187" err="1">
                <a:solidFill>
                  <a:srgbClr val="4A4A45"/>
                </a:solidFill>
                <a:latin typeface="Lato"/>
                <a:ea typeface="Lato"/>
                <a:cs typeface="Lato"/>
                <a:sym typeface="Lato"/>
              </a:rPr>
              <a:t>mensaje</a:t>
            </a:r>
            <a:r>
              <a:rPr lang="en-US" sz="2187">
                <a:solidFill>
                  <a:srgbClr val="4A4A45"/>
                </a:solidFill>
                <a:latin typeface="Lato"/>
                <a:ea typeface="Lato"/>
                <a:cs typeface="Lato"/>
                <a:sym typeface="Lato"/>
              </a:rPr>
              <a:t> central:</a:t>
            </a:r>
          </a:p>
        </p:txBody>
      </p:sp>
      <p:sp>
        <p:nvSpPr>
          <p:cNvPr id="13" name="TextBox 13"/>
          <p:cNvSpPr txBox="1"/>
          <p:nvPr/>
        </p:nvSpPr>
        <p:spPr>
          <a:xfrm>
            <a:off x="1417439" y="5657987"/>
            <a:ext cx="8440542" cy="1791003"/>
          </a:xfrm>
          <a:prstGeom prst="rect">
            <a:avLst/>
          </a:prstGeom>
        </p:spPr>
        <p:txBody>
          <a:bodyPr wrap="square" lIns="0" tIns="0" rIns="0" bIns="0" rtlCol="0" anchor="t">
            <a:spAutoFit/>
          </a:bodyPr>
          <a:lstStyle/>
          <a:p>
            <a:pPr algn="just">
              <a:lnSpc>
                <a:spcPts val="3562"/>
              </a:lnSpc>
            </a:pPr>
            <a:r>
              <a:rPr lang="en-US" sz="2187">
                <a:solidFill>
                  <a:srgbClr val="4A4A45"/>
                </a:solidFill>
                <a:latin typeface="Lato"/>
                <a:ea typeface="Lato"/>
                <a:cs typeface="Lato"/>
                <a:sym typeface="Lato"/>
              </a:rPr>
              <a:t>El </a:t>
            </a:r>
            <a:r>
              <a:rPr lang="en-US" sz="2187" err="1">
                <a:solidFill>
                  <a:srgbClr val="4A4A45"/>
                </a:solidFill>
                <a:latin typeface="Lato"/>
                <a:ea typeface="Lato"/>
                <a:cs typeface="Lato"/>
                <a:sym typeface="Lato"/>
              </a:rPr>
              <a:t>crecimiento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orgánico</a:t>
            </a:r>
            <a:r>
              <a:rPr lang="en-US" sz="2187">
                <a:solidFill>
                  <a:srgbClr val="4A4A45"/>
                </a:solidFill>
                <a:latin typeface="Lato"/>
                <a:ea typeface="Lato"/>
                <a:cs typeface="Lato"/>
                <a:sym typeface="Lato"/>
              </a:rPr>
              <a:t> del </a:t>
            </a:r>
            <a:r>
              <a:rPr lang="en-US" sz="2187" err="1">
                <a:solidFill>
                  <a:srgbClr val="4A4A45"/>
                </a:solidFill>
                <a:latin typeface="Lato"/>
                <a:ea typeface="Lato"/>
                <a:cs typeface="Lato"/>
                <a:sym typeface="Lato"/>
              </a:rPr>
              <a:t>uso</a:t>
            </a:r>
            <a:r>
              <a:rPr lang="en-US" sz="2187">
                <a:solidFill>
                  <a:srgbClr val="4A4A45"/>
                </a:solidFill>
                <a:latin typeface="Lato"/>
                <a:ea typeface="Lato"/>
                <a:cs typeface="Lato"/>
                <a:sym typeface="Lato"/>
              </a:rPr>
              <a:t> de internet es </a:t>
            </a:r>
            <a:r>
              <a:rPr lang="en-US" sz="2187" err="1">
                <a:solidFill>
                  <a:srgbClr val="4A4A45"/>
                </a:solidFill>
                <a:latin typeface="Lato"/>
                <a:ea typeface="Lato"/>
                <a:cs typeface="Lato"/>
                <a:sym typeface="Lato"/>
              </a:rPr>
              <a:t>insuficiente</a:t>
            </a:r>
            <a:r>
              <a:rPr lang="en-US" sz="2187">
                <a:solidFill>
                  <a:srgbClr val="4A4A45"/>
                </a:solidFill>
                <a:latin typeface="Lato"/>
                <a:ea typeface="Lato"/>
                <a:cs typeface="Lato"/>
                <a:sym typeface="Lato"/>
              </a:rPr>
              <a:t> para </a:t>
            </a:r>
            <a:r>
              <a:rPr lang="en-US" sz="2187" err="1">
                <a:solidFill>
                  <a:srgbClr val="4A4A45"/>
                </a:solidFill>
                <a:latin typeface="Lato"/>
                <a:ea typeface="Lato"/>
                <a:cs typeface="Lato"/>
                <a:sym typeface="Lato"/>
              </a:rPr>
              <a:t>garantizar</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equidad</a:t>
            </a:r>
            <a:r>
              <a:rPr lang="en-US" sz="2187">
                <a:solidFill>
                  <a:srgbClr val="4A4A45"/>
                </a:solidFill>
                <a:latin typeface="Lato"/>
                <a:ea typeface="Lato"/>
                <a:cs typeface="Lato"/>
                <a:sym typeface="Lato"/>
              </a:rPr>
              <a:t> digital. Sin </a:t>
            </a:r>
            <a:r>
              <a:rPr lang="en-US" sz="2187" err="1">
                <a:solidFill>
                  <a:srgbClr val="4A4A45"/>
                </a:solidFill>
                <a:latin typeface="Lato"/>
                <a:ea typeface="Lato"/>
                <a:cs typeface="Lato"/>
                <a:sym typeface="Lato"/>
              </a:rPr>
              <a:t>políticas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activas</a:t>
            </a:r>
            <a:r>
              <a:rPr lang="en-US" sz="2187">
                <a:solidFill>
                  <a:srgbClr val="4A4A45"/>
                </a:solidFill>
                <a:latin typeface="Lato"/>
                <a:ea typeface="Lato"/>
                <a:cs typeface="Lato"/>
                <a:sym typeface="Lato"/>
              </a:rPr>
              <a:t> para la </a:t>
            </a:r>
            <a:r>
              <a:rPr lang="en-US" sz="2187" err="1">
                <a:solidFill>
                  <a:srgbClr val="4A4A45"/>
                </a:solidFill>
                <a:latin typeface="Lato"/>
                <a:ea typeface="Lato"/>
                <a:cs typeface="Lato"/>
                <a:sym typeface="Lato"/>
              </a:rPr>
              <a:t>inversión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en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infraestructura</a:t>
            </a:r>
            <a:r>
              <a:rPr lang="en-US" sz="2187">
                <a:solidFill>
                  <a:srgbClr val="4A4A45"/>
                </a:solidFill>
                <a:latin typeface="Lato"/>
                <a:ea typeface="Lato"/>
                <a:cs typeface="Lato"/>
                <a:sym typeface="Lato"/>
              </a:rPr>
              <a:t>, la </a:t>
            </a:r>
            <a:r>
              <a:rPr lang="en-US" sz="2187" err="1">
                <a:solidFill>
                  <a:srgbClr val="4A4A45"/>
                </a:solidFill>
                <a:latin typeface="Lato"/>
                <a:ea typeface="Lato"/>
                <a:cs typeface="Lato"/>
                <a:sym typeface="Lato"/>
              </a:rPr>
              <a:t>asequibilidad</a:t>
            </a:r>
            <a:r>
              <a:rPr lang="en-US" sz="2187">
                <a:solidFill>
                  <a:srgbClr val="4A4A45"/>
                </a:solidFill>
                <a:latin typeface="Lato"/>
                <a:ea typeface="Lato"/>
                <a:cs typeface="Lato"/>
                <a:sym typeface="Lato"/>
              </a:rPr>
              <a:t> y la </a:t>
            </a:r>
            <a:r>
              <a:rPr lang="en-US" sz="2187" err="1">
                <a:solidFill>
                  <a:srgbClr val="4A4A45"/>
                </a:solidFill>
                <a:latin typeface="Lato"/>
                <a:ea typeface="Lato"/>
                <a:cs typeface="Lato"/>
                <a:sym typeface="Lato"/>
              </a:rPr>
              <a:t>alfabetización</a:t>
            </a:r>
            <a:r>
              <a:rPr lang="en-US" sz="2187">
                <a:solidFill>
                  <a:srgbClr val="4A4A45"/>
                </a:solidFill>
                <a:latin typeface="Lato"/>
                <a:ea typeface="Lato"/>
                <a:cs typeface="Lato"/>
                <a:sym typeface="Lato"/>
              </a:rPr>
              <a:t> digital, las regiones </a:t>
            </a:r>
            <a:r>
              <a:rPr lang="en-US" sz="2187" err="1">
                <a:solidFill>
                  <a:srgbClr val="4A4A45"/>
                </a:solidFill>
                <a:latin typeface="Lato"/>
                <a:ea typeface="Lato"/>
                <a:cs typeface="Lato"/>
                <a:sym typeface="Lato"/>
              </a:rPr>
              <a:t>rezagadas</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seguirán</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quedando</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atrás</a:t>
            </a:r>
            <a:r>
              <a:rPr lang="en-US" sz="2187">
                <a:solidFill>
                  <a:srgbClr val="4A4A45"/>
                </a:solidFill>
                <a:latin typeface="Lato"/>
                <a:ea typeface="Lato"/>
                <a:cs typeface="Lato"/>
                <a:sym typeface="Lato"/>
              </a:rPr>
              <a:t> de la </a:t>
            </a:r>
            <a:r>
              <a:rPr lang="en-US" sz="2187" err="1">
                <a:solidFill>
                  <a:srgbClr val="4A4A45"/>
                </a:solidFill>
                <a:latin typeface="Lato"/>
                <a:ea typeface="Lato"/>
                <a:cs typeface="Lato"/>
                <a:sym typeface="Lato"/>
              </a:rPr>
              <a:t>frontera</a:t>
            </a:r>
            <a:r>
              <a:rPr lang="en-US" sz="2187">
                <a:solidFill>
                  <a:srgbClr val="4A4A45"/>
                </a:solidFill>
                <a:latin typeface="Lato"/>
                <a:ea typeface="Lato"/>
                <a:cs typeface="Lato"/>
                <a:sym typeface="Lato"/>
              </a:rPr>
              <a:t> </a:t>
            </a:r>
            <a:r>
              <a:rPr lang="en-US" sz="2187" err="1">
                <a:solidFill>
                  <a:srgbClr val="4A4A45"/>
                </a:solidFill>
                <a:latin typeface="Lato"/>
                <a:ea typeface="Lato"/>
                <a:cs typeface="Lato"/>
                <a:sym typeface="Lato"/>
              </a:rPr>
              <a:t>tecnológica</a:t>
            </a:r>
            <a:r>
              <a:rPr lang="en-US" sz="2187">
                <a:solidFill>
                  <a:srgbClr val="4A4A45"/>
                </a:solidFill>
                <a:latin typeface="Lato"/>
                <a:ea typeface="Lato"/>
                <a:cs typeface="Lato"/>
                <a:sym typeface="Lato"/>
              </a:rPr>
              <a:t>.</a:t>
            </a:r>
          </a:p>
        </p:txBody>
      </p:sp>
      <p:grpSp>
        <p:nvGrpSpPr>
          <p:cNvPr id="14" name="Group 14"/>
          <p:cNvGrpSpPr/>
          <p:nvPr/>
        </p:nvGrpSpPr>
        <p:grpSpPr>
          <a:xfrm>
            <a:off x="992238" y="5434298"/>
            <a:ext cx="38100" cy="2452402"/>
            <a:chOff x="0" y="0"/>
            <a:chExt cx="50800" cy="3269869"/>
          </a:xfrm>
        </p:grpSpPr>
        <p:sp>
          <p:nvSpPr>
            <p:cNvPr id="15" name="Freeform 15"/>
            <p:cNvSpPr/>
            <p:nvPr/>
          </p:nvSpPr>
          <p:spPr>
            <a:xfrm>
              <a:off x="0" y="0"/>
              <a:ext cx="50800" cy="3269869"/>
            </a:xfrm>
            <a:custGeom>
              <a:avLst/>
              <a:gdLst/>
              <a:ahLst/>
              <a:cxnLst/>
              <a:rect l="l" t="t" r="r" b="b"/>
              <a:pathLst>
                <a:path w="50800" h="3269869">
                  <a:moveTo>
                    <a:pt x="0" y="0"/>
                  </a:moveTo>
                  <a:lnTo>
                    <a:pt x="50800" y="0"/>
                  </a:lnTo>
                  <a:lnTo>
                    <a:pt x="50800" y="3269869"/>
                  </a:lnTo>
                  <a:lnTo>
                    <a:pt x="0" y="3269869"/>
                  </a:lnTo>
                  <a:close/>
                </a:path>
              </a:pathLst>
            </a:custGeom>
            <a:solidFill>
              <a:srgbClr val="282824"/>
            </a:solidFill>
            <a:ln w="12700">
              <a:solidFill>
                <a:srgbClr val="000000"/>
              </a:solidFill>
            </a:ln>
          </p:spPr>
          <p:txBody>
            <a:bodyPr/>
            <a:lstStyle/>
            <a:p>
              <a:endParaRPr lang="es-CL"/>
            </a:p>
          </p:txBody>
        </p:sp>
      </p:grpSp>
      <p:pic>
        <p:nvPicPr>
          <p:cNvPr id="17" name="Imagen 16">
            <a:extLst>
              <a:ext uri="{FF2B5EF4-FFF2-40B4-BE49-F238E27FC236}">
                <a16:creationId xmlns:a16="http://schemas.microsoft.com/office/drawing/2014/main" id="{574136D3-0738-2BAD-9B32-5F2CE25019A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670356" y="2554916"/>
            <a:ext cx="7162815" cy="4572009"/>
          </a:xfrm>
          <a:prstGeom prst="rect">
            <a:avLst/>
          </a:prstGeom>
        </p:spPr>
      </p:pic>
      <p:sp>
        <p:nvSpPr>
          <p:cNvPr id="19" name="CuadroTexto 18">
            <a:extLst>
              <a:ext uri="{FF2B5EF4-FFF2-40B4-BE49-F238E27FC236}">
                <a16:creationId xmlns:a16="http://schemas.microsoft.com/office/drawing/2014/main" id="{73D4EA8E-3A24-D2D5-DD0F-D8E685646F62}"/>
              </a:ext>
            </a:extLst>
          </p:cNvPr>
          <p:cNvSpPr txBox="1"/>
          <p:nvPr/>
        </p:nvSpPr>
        <p:spPr>
          <a:xfrm>
            <a:off x="12781722" y="1953039"/>
            <a:ext cx="2971800" cy="369332"/>
          </a:xfrm>
          <a:prstGeom prst="rect">
            <a:avLst/>
          </a:prstGeom>
        </p:spPr>
        <p:txBody>
          <a:bodyPr wrap="square" lIns="0" tIns="0" rIns="0" bIns="0" rtlCol="0" anchor="t">
            <a:spAutoFit/>
          </a:bodyPr>
          <a:lstStyle>
            <a:defPPr>
              <a:defRPr lang="en-US"/>
            </a:defPPr>
            <a:lvl1pPr algn="ctr">
              <a:lnSpc>
                <a:spcPts val="3374"/>
              </a:lnSpc>
              <a:defRPr sz="21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r>
              <a:rPr lang="es-CL"/>
              <a:t>Proyección de brecha</a:t>
            </a:r>
          </a:p>
        </p:txBody>
      </p:sp>
      <p:sp>
        <p:nvSpPr>
          <p:cNvPr id="4" name="TextBox 10">
            <a:extLst>
              <a:ext uri="{FF2B5EF4-FFF2-40B4-BE49-F238E27FC236}">
                <a16:creationId xmlns:a16="http://schemas.microsoft.com/office/drawing/2014/main" id="{20F7AAE0-DC13-8540-3554-3A41A5328031}"/>
              </a:ext>
            </a:extLst>
          </p:cNvPr>
          <p:cNvSpPr txBox="1"/>
          <p:nvPr/>
        </p:nvSpPr>
        <p:spPr>
          <a:xfrm>
            <a:off x="762000" y="884635"/>
            <a:ext cx="9067800" cy="738664"/>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nSpc>
                <a:spcPct val="100000"/>
              </a:lnSpc>
            </a:pPr>
            <a:r>
              <a:rPr lang="es-ES_tradnl" noProof="1">
                <a:sym typeface="Lato Bold"/>
              </a:rPr>
              <a:t>Acto III: La Resolución</a:t>
            </a:r>
          </a:p>
        </p:txBody>
      </p:sp>
      <p:sp>
        <p:nvSpPr>
          <p:cNvPr id="5" name="CuadroTexto 4">
            <a:extLst>
              <a:ext uri="{FF2B5EF4-FFF2-40B4-BE49-F238E27FC236}">
                <a16:creationId xmlns:a16="http://schemas.microsoft.com/office/drawing/2014/main" id="{E22E459C-D5CB-4A0C-0A6C-05E25CC93586}"/>
              </a:ext>
            </a:extLst>
          </p:cNvPr>
          <p:cNvSpPr txBox="1"/>
          <p:nvPr/>
        </p:nvSpPr>
        <p:spPr>
          <a:xfrm>
            <a:off x="762000" y="1597406"/>
            <a:ext cx="9304146" cy="523220"/>
          </a:xfrm>
          <a:prstGeom prst="rect">
            <a:avLst/>
          </a:prstGeom>
          <a:noFill/>
        </p:spPr>
        <p:txBody>
          <a:bodyPr wrap="square">
            <a:spAutoFit/>
          </a:bodyPr>
          <a:lstStyle/>
          <a:p>
            <a:r>
              <a:rPr lang="es-ES_tradnl" sz="2800" noProof="1">
                <a:latin typeface="Lato" panose="020F0502020204030203" pitchFamily="34" charset="0"/>
                <a:ea typeface="Lato" panose="020F0502020204030203" pitchFamily="34" charset="0"/>
                <a:cs typeface="Lato" panose="020F0502020204030203" pitchFamily="34" charset="0"/>
                <a:sym typeface="Lato Bold"/>
              </a:rPr>
              <a:t>Proyectando la Brecha Furuta</a:t>
            </a:r>
            <a:endParaRPr lang="es-CL" sz="2800">
              <a:latin typeface="Lato" panose="020F0502020204030203" pitchFamily="34" charset="0"/>
              <a:ea typeface="Lato" panose="020F0502020204030203" pitchFamily="34" charset="0"/>
              <a:cs typeface="Lato" panose="020F0502020204030203" pitchFamily="34" charset="0"/>
            </a:endParaRPr>
          </a:p>
        </p:txBody>
      </p:sp>
      <p:pic>
        <p:nvPicPr>
          <p:cNvPr id="7" name="Imagen 14" descr="Logos - Imagen UDD">
            <a:extLst>
              <a:ext uri="{FF2B5EF4-FFF2-40B4-BE49-F238E27FC236}">
                <a16:creationId xmlns:a16="http://schemas.microsoft.com/office/drawing/2014/main" id="{803BBDB3-8274-B4EC-6ED6-CFD19E0BEF7D}"/>
              </a:ext>
            </a:extLst>
          </p:cNvPr>
          <p:cNvPicPr>
            <a:picLocks noChangeAspect="1"/>
          </p:cNvPicPr>
          <p:nvPr/>
        </p:nvPicPr>
        <p:blipFill>
          <a:blip r:embed="rId5"/>
          <a:srcRect r="1633" b="6494"/>
          <a:stretch>
            <a:fillRect/>
          </a:stretch>
        </p:blipFill>
        <p:spPr>
          <a:xfrm>
            <a:off x="14952735" y="208251"/>
            <a:ext cx="3120258" cy="881295"/>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map of the world with points and dots&#10;&#10;AI-generated content may be incorrect.">
            <a:extLst>
              <a:ext uri="{FF2B5EF4-FFF2-40B4-BE49-F238E27FC236}">
                <a16:creationId xmlns:a16="http://schemas.microsoft.com/office/drawing/2014/main" id="{D20DFD31-17FA-27A4-8F70-811D1F2AC101}"/>
              </a:ext>
            </a:extLst>
          </p:cNvPr>
          <p:cNvPicPr>
            <a:picLocks noChangeAspect="1"/>
          </p:cNvPicPr>
          <p:nvPr/>
        </p:nvPicPr>
        <p:blipFill>
          <a:blip r:embed="rId3"/>
          <a:srcRect l="1000" r="1000"/>
          <a:stretch>
            <a:fillRect/>
          </a:stretch>
        </p:blipFill>
        <p:spPr>
          <a:xfrm>
            <a:off x="0" y="0"/>
            <a:ext cx="18288000" cy="10287000"/>
          </a:xfrm>
          <a:prstGeom prst="rect">
            <a:avLst/>
          </a:prstGeom>
        </p:spPr>
      </p:pic>
      <p:sp>
        <p:nvSpPr>
          <p:cNvPr id="6" name="TextBox 6"/>
          <p:cNvSpPr txBox="1"/>
          <p:nvPr/>
        </p:nvSpPr>
        <p:spPr>
          <a:xfrm>
            <a:off x="838200" y="1181100"/>
            <a:ext cx="16886784" cy="738664"/>
          </a:xfrm>
          <a:prstGeom prst="rect">
            <a:avLst/>
          </a:prstGeom>
        </p:spPr>
        <p:txBody>
          <a:bodyPr wrap="square" lIns="0" tIns="0" rIns="0" bIns="0" rtlCol="0" anchor="t">
            <a:spAutoFit/>
          </a:bodyPr>
          <a:lstStyle>
            <a:defPPr>
              <a:defRPr lang="en-US"/>
            </a:defPPr>
            <a:lvl1pPr>
              <a:lnSpc>
                <a:spcPts val="3374"/>
              </a:lnSpc>
              <a:defRPr sz="4800" b="1">
                <a:solidFill>
                  <a:srgbClr val="4A4A45"/>
                </a:solidFill>
                <a:latin typeface="Lato Bold"/>
                <a:ea typeface="Lato Bold"/>
                <a:cs typeface="Lato Bold"/>
              </a:defRPr>
            </a:lvl1pPr>
            <a:lvl2pPr marL="342900" defTabSz="685800">
              <a:defRPr sz="1350"/>
            </a:lvl2pPr>
            <a:lvl3pPr marL="685800" defTabSz="685800">
              <a:defRPr sz="1350"/>
            </a:lvl3pPr>
            <a:lvl4pPr marL="1028700" defTabSz="685800">
              <a:defRPr sz="1350"/>
            </a:lvl4pPr>
            <a:lvl5pPr marL="1371600" defTabSz="685800">
              <a:defRPr sz="1350"/>
            </a:lvl5pPr>
            <a:lvl6pPr marL="1714500" defTabSz="685800">
              <a:defRPr sz="1350"/>
            </a:lvl6pPr>
            <a:lvl7pPr marL="2057400" defTabSz="685800">
              <a:defRPr sz="1350"/>
            </a:lvl7pPr>
            <a:lvl8pPr marL="2400300" defTabSz="685800">
              <a:defRPr sz="1350"/>
            </a:lvl8pPr>
            <a:lvl9pPr marL="2743200" defTabSz="685800">
              <a:defRPr sz="1350"/>
            </a:lvl9pPr>
          </a:lstStyle>
          <a:p>
            <a:pPr>
              <a:lnSpc>
                <a:spcPct val="100000"/>
              </a:lnSpc>
            </a:pPr>
            <a:r>
              <a:rPr lang="en-US">
                <a:sym typeface="Lato Bold"/>
              </a:rPr>
              <a:t>El panorama global de internet: </a:t>
            </a:r>
            <a:r>
              <a:rPr lang="en-US" err="1">
                <a:sym typeface="Lato Bold"/>
              </a:rPr>
              <a:t>una</a:t>
            </a:r>
            <a:r>
              <a:rPr lang="en-US">
                <a:sym typeface="Lato Bold"/>
              </a:rPr>
              <a:t> </a:t>
            </a:r>
            <a:r>
              <a:rPr lang="en-US" err="1">
                <a:sym typeface="Lato Bold"/>
              </a:rPr>
              <a:t>mirada</a:t>
            </a:r>
            <a:r>
              <a:rPr lang="en-US">
                <a:sym typeface="Lato Bold"/>
              </a:rPr>
              <a:t> </a:t>
            </a:r>
            <a:r>
              <a:rPr lang="en-US" err="1">
                <a:sym typeface="Lato Bold"/>
              </a:rPr>
              <a:t>más</a:t>
            </a:r>
            <a:r>
              <a:rPr lang="en-US">
                <a:sym typeface="Lato Bold"/>
              </a:rPr>
              <a:t> </a:t>
            </a:r>
            <a:r>
              <a:rPr lang="en-US" err="1">
                <a:sym typeface="Lato Bold"/>
              </a:rPr>
              <a:t>cercana</a:t>
            </a:r>
            <a:endParaRPr lang="en-US">
              <a:sym typeface="Lato Bold"/>
            </a:endParaRPr>
          </a:p>
        </p:txBody>
      </p:sp>
      <p:sp>
        <p:nvSpPr>
          <p:cNvPr id="7" name="TextBox 7"/>
          <p:cNvSpPr txBox="1"/>
          <p:nvPr/>
        </p:nvSpPr>
        <p:spPr>
          <a:xfrm>
            <a:off x="838200" y="2476500"/>
            <a:ext cx="16704766" cy="323935"/>
          </a:xfrm>
          <a:prstGeom prst="rect">
            <a:avLst/>
          </a:prstGeom>
        </p:spPr>
        <p:txBody>
          <a:bodyPr lIns="0" tIns="0" rIns="0" bIns="0" rtlCol="0" anchor="t">
            <a:spAutoFit/>
          </a:bodyPr>
          <a:lstStyle/>
          <a:p>
            <a:pPr algn="l">
              <a:lnSpc>
                <a:spcPts val="2812"/>
              </a:lnSpc>
            </a:pPr>
            <a:r>
              <a:rPr lang="en-US" sz="2000">
                <a:solidFill>
                  <a:srgbClr val="4A4A45"/>
                </a:solidFill>
                <a:latin typeface="Lato"/>
                <a:ea typeface="Lato"/>
                <a:cs typeface="Lato"/>
                <a:sym typeface="Lato"/>
              </a:rPr>
              <a:t>Más allá de las tendencias regionales, una instantánea de países individuales en 2020 revela información crítica.</a:t>
            </a:r>
          </a:p>
        </p:txBody>
      </p:sp>
      <p:grpSp>
        <p:nvGrpSpPr>
          <p:cNvPr id="8" name="Group 8"/>
          <p:cNvGrpSpPr/>
          <p:nvPr/>
        </p:nvGrpSpPr>
        <p:grpSpPr>
          <a:xfrm>
            <a:off x="838200" y="3508176"/>
            <a:ext cx="5417492" cy="3118843"/>
            <a:chOff x="0" y="0"/>
            <a:chExt cx="7223323" cy="4158457"/>
          </a:xfrm>
        </p:grpSpPr>
        <p:sp>
          <p:nvSpPr>
            <p:cNvPr id="9" name="Freeform 9"/>
            <p:cNvSpPr/>
            <p:nvPr/>
          </p:nvSpPr>
          <p:spPr>
            <a:xfrm>
              <a:off x="0" y="0"/>
              <a:ext cx="7223252" cy="4158488"/>
            </a:xfrm>
            <a:custGeom>
              <a:avLst/>
              <a:gdLst/>
              <a:ahLst/>
              <a:cxnLst/>
              <a:rect l="l" t="t" r="r" b="b"/>
              <a:pathLst>
                <a:path w="7223252" h="4158488">
                  <a:moveTo>
                    <a:pt x="0" y="182880"/>
                  </a:moveTo>
                  <a:cubicBezTo>
                    <a:pt x="0" y="81915"/>
                    <a:pt x="81915" y="0"/>
                    <a:pt x="182880" y="0"/>
                  </a:cubicBezTo>
                  <a:lnTo>
                    <a:pt x="7040372" y="0"/>
                  </a:lnTo>
                  <a:cubicBezTo>
                    <a:pt x="7141337" y="0"/>
                    <a:pt x="7223252" y="81915"/>
                    <a:pt x="7223252" y="182880"/>
                  </a:cubicBezTo>
                  <a:lnTo>
                    <a:pt x="7223252" y="3975608"/>
                  </a:lnTo>
                  <a:cubicBezTo>
                    <a:pt x="7223252" y="4076573"/>
                    <a:pt x="7141337" y="4158488"/>
                    <a:pt x="7040372" y="4158488"/>
                  </a:cubicBezTo>
                  <a:lnTo>
                    <a:pt x="182880" y="4158488"/>
                  </a:lnTo>
                  <a:cubicBezTo>
                    <a:pt x="81915" y="4158488"/>
                    <a:pt x="0" y="4076573"/>
                    <a:pt x="0" y="3975608"/>
                  </a:cubicBezTo>
                  <a:close/>
                </a:path>
              </a:pathLst>
            </a:custGeom>
            <a:solidFill>
              <a:srgbClr val="AFCCEF"/>
            </a:solidFill>
            <a:ln w="12700">
              <a:solidFill>
                <a:srgbClr val="000000"/>
              </a:solidFill>
            </a:ln>
          </p:spPr>
          <p:txBody>
            <a:bodyPr/>
            <a:lstStyle/>
            <a:p>
              <a:endParaRPr lang="es-CL"/>
            </a:p>
          </p:txBody>
        </p:sp>
      </p:grpSp>
      <p:grpSp>
        <p:nvGrpSpPr>
          <p:cNvPr id="10" name="Group 10"/>
          <p:cNvGrpSpPr/>
          <p:nvPr/>
        </p:nvGrpSpPr>
        <p:grpSpPr>
          <a:xfrm>
            <a:off x="838200" y="3479601"/>
            <a:ext cx="5417492" cy="114300"/>
            <a:chOff x="0" y="0"/>
            <a:chExt cx="7223323" cy="152400"/>
          </a:xfrm>
        </p:grpSpPr>
        <p:sp>
          <p:nvSpPr>
            <p:cNvPr id="11" name="Freeform 11"/>
            <p:cNvSpPr/>
            <p:nvPr/>
          </p:nvSpPr>
          <p:spPr>
            <a:xfrm>
              <a:off x="0" y="0"/>
              <a:ext cx="7223252" cy="152400"/>
            </a:xfrm>
            <a:custGeom>
              <a:avLst/>
              <a:gdLst/>
              <a:ahLst/>
              <a:cxnLst/>
              <a:rect l="l" t="t" r="r" b="b"/>
              <a:pathLst>
                <a:path w="7223252" h="152400">
                  <a:moveTo>
                    <a:pt x="0" y="45212"/>
                  </a:moveTo>
                  <a:cubicBezTo>
                    <a:pt x="0" y="20193"/>
                    <a:pt x="20193" y="0"/>
                    <a:pt x="45212" y="0"/>
                  </a:cubicBezTo>
                  <a:lnTo>
                    <a:pt x="7178040" y="0"/>
                  </a:lnTo>
                  <a:cubicBezTo>
                    <a:pt x="7203059" y="0"/>
                    <a:pt x="7223252" y="20193"/>
                    <a:pt x="7223252" y="45212"/>
                  </a:cubicBezTo>
                  <a:lnTo>
                    <a:pt x="7223252" y="107188"/>
                  </a:lnTo>
                  <a:cubicBezTo>
                    <a:pt x="7223252" y="132207"/>
                    <a:pt x="7203059" y="152400"/>
                    <a:pt x="7178040" y="152400"/>
                  </a:cubicBezTo>
                  <a:lnTo>
                    <a:pt x="45212" y="152400"/>
                  </a:lnTo>
                  <a:cubicBezTo>
                    <a:pt x="20193" y="152400"/>
                    <a:pt x="0" y="132207"/>
                    <a:pt x="0" y="107188"/>
                  </a:cubicBezTo>
                  <a:close/>
                </a:path>
              </a:pathLst>
            </a:custGeom>
            <a:solidFill>
              <a:srgbClr val="282824"/>
            </a:solidFill>
            <a:ln w="12700">
              <a:solidFill>
                <a:srgbClr val="000000"/>
              </a:solidFill>
            </a:ln>
          </p:spPr>
          <p:txBody>
            <a:bodyPr/>
            <a:lstStyle/>
            <a:p>
              <a:endParaRPr lang="es-CL"/>
            </a:p>
          </p:txBody>
        </p:sp>
      </p:grpSp>
      <p:grpSp>
        <p:nvGrpSpPr>
          <p:cNvPr id="12" name="Group 12"/>
          <p:cNvGrpSpPr/>
          <p:nvPr/>
        </p:nvGrpSpPr>
        <p:grpSpPr>
          <a:xfrm>
            <a:off x="3207619" y="3168998"/>
            <a:ext cx="678508" cy="678508"/>
            <a:chOff x="0" y="0"/>
            <a:chExt cx="904677" cy="904677"/>
          </a:xfrm>
        </p:grpSpPr>
        <p:sp>
          <p:nvSpPr>
            <p:cNvPr id="13" name="Freeform 13"/>
            <p:cNvSpPr/>
            <p:nvPr/>
          </p:nvSpPr>
          <p:spPr>
            <a:xfrm>
              <a:off x="0" y="0"/>
              <a:ext cx="904621" cy="904621"/>
            </a:xfrm>
            <a:custGeom>
              <a:avLst/>
              <a:gdLst/>
              <a:ahLst/>
              <a:cxnLst/>
              <a:rect l="l" t="t" r="r" b="b"/>
              <a:pathLst>
                <a:path w="904621" h="904621">
                  <a:moveTo>
                    <a:pt x="0" y="452374"/>
                  </a:moveTo>
                  <a:cubicBezTo>
                    <a:pt x="0" y="202565"/>
                    <a:pt x="202565" y="0"/>
                    <a:pt x="452374" y="0"/>
                  </a:cubicBezTo>
                  <a:cubicBezTo>
                    <a:pt x="702183" y="0"/>
                    <a:pt x="904621" y="202565"/>
                    <a:pt x="904621" y="452374"/>
                  </a:cubicBezTo>
                  <a:cubicBezTo>
                    <a:pt x="904621" y="702183"/>
                    <a:pt x="702183" y="904621"/>
                    <a:pt x="452374" y="904621"/>
                  </a:cubicBezTo>
                  <a:cubicBezTo>
                    <a:pt x="202565" y="904621"/>
                    <a:pt x="0" y="702183"/>
                    <a:pt x="0" y="452374"/>
                  </a:cubicBezTo>
                  <a:close/>
                </a:path>
              </a:pathLst>
            </a:custGeom>
            <a:solidFill>
              <a:srgbClr val="282824"/>
            </a:solidFill>
            <a:ln w="12700">
              <a:solidFill>
                <a:srgbClr val="000000"/>
              </a:solidFill>
            </a:ln>
          </p:spPr>
          <p:txBody>
            <a:bodyPr/>
            <a:lstStyle/>
            <a:p>
              <a:endParaRPr lang="es-CL"/>
            </a:p>
          </p:txBody>
        </p:sp>
      </p:grpSp>
      <p:sp>
        <p:nvSpPr>
          <p:cNvPr id="14" name="TextBox 14"/>
          <p:cNvSpPr txBox="1"/>
          <p:nvPr/>
        </p:nvSpPr>
        <p:spPr>
          <a:xfrm>
            <a:off x="3445565" y="3269501"/>
            <a:ext cx="271314" cy="424904"/>
          </a:xfrm>
          <a:prstGeom prst="rect">
            <a:avLst/>
          </a:prstGeom>
        </p:spPr>
        <p:txBody>
          <a:bodyPr lIns="0" tIns="0" rIns="0" bIns="0" rtlCol="0" anchor="t">
            <a:spAutoFit/>
          </a:bodyPr>
          <a:lstStyle/>
          <a:p>
            <a:pPr algn="l">
              <a:lnSpc>
                <a:spcPts val="3374"/>
              </a:lnSpc>
            </a:pPr>
            <a:r>
              <a:rPr lang="en-US" sz="2125" b="1">
                <a:solidFill>
                  <a:srgbClr val="FFFFFF"/>
                </a:solidFill>
                <a:latin typeface="Lato Bold"/>
                <a:ea typeface="Lato Bold"/>
                <a:cs typeface="Lato Bold"/>
                <a:sym typeface="Lato Bold"/>
              </a:rPr>
              <a:t>1</a:t>
            </a:r>
          </a:p>
        </p:txBody>
      </p:sp>
      <p:sp>
        <p:nvSpPr>
          <p:cNvPr id="15" name="TextBox 15"/>
          <p:cNvSpPr txBox="1"/>
          <p:nvPr/>
        </p:nvSpPr>
        <p:spPr>
          <a:xfrm>
            <a:off x="1092845" y="4054525"/>
            <a:ext cx="2827288" cy="372516"/>
          </a:xfrm>
          <a:prstGeom prst="rect">
            <a:avLst/>
          </a:prstGeom>
        </p:spPr>
        <p:txBody>
          <a:bodyPr lIns="0" tIns="0" rIns="0" bIns="0" rtlCol="0" anchor="t">
            <a:spAutoFit/>
          </a:bodyPr>
          <a:lstStyle/>
          <a:p>
            <a:pPr algn="l">
              <a:lnSpc>
                <a:spcPts val="2750"/>
              </a:lnSpc>
            </a:pPr>
            <a:r>
              <a:rPr lang="en-US" sz="2187" b="1">
                <a:solidFill>
                  <a:srgbClr val="4A4A45"/>
                </a:solidFill>
                <a:latin typeface="Lato Bold"/>
                <a:ea typeface="Lato Bold"/>
                <a:cs typeface="Lato Bold"/>
                <a:sym typeface="Lato Bold"/>
              </a:rPr>
              <a:t>Disparidad por país</a:t>
            </a:r>
          </a:p>
        </p:txBody>
      </p:sp>
      <p:sp>
        <p:nvSpPr>
          <p:cNvPr id="16" name="TextBox 16"/>
          <p:cNvSpPr txBox="1"/>
          <p:nvPr/>
        </p:nvSpPr>
        <p:spPr>
          <a:xfrm>
            <a:off x="1092845" y="4486424"/>
            <a:ext cx="4908202" cy="1395703"/>
          </a:xfrm>
          <a:prstGeom prst="rect">
            <a:avLst/>
          </a:prstGeom>
        </p:spPr>
        <p:txBody>
          <a:bodyPr lIns="0" tIns="0" rIns="0" bIns="0" rtlCol="0" anchor="t">
            <a:spAutoFit/>
          </a:bodyPr>
          <a:lstStyle/>
          <a:p>
            <a:pPr algn="l">
              <a:lnSpc>
                <a:spcPts val="2812"/>
              </a:lnSpc>
            </a:pPr>
            <a:r>
              <a:rPr lang="en-US" sz="2000">
                <a:solidFill>
                  <a:srgbClr val="4A4A45"/>
                </a:solidFill>
                <a:latin typeface="Lato"/>
                <a:ea typeface="Lato"/>
                <a:cs typeface="Lato"/>
                <a:sym typeface="Lato"/>
              </a:rPr>
              <a:t>A pesar de un uso de internet mediano relativamente alto a nivel mundial, un número significativo de países aún lucha con niveles de conectividad muy bajos.</a:t>
            </a:r>
          </a:p>
        </p:txBody>
      </p:sp>
      <p:grpSp>
        <p:nvGrpSpPr>
          <p:cNvPr id="17" name="Group 17"/>
          <p:cNvGrpSpPr/>
          <p:nvPr/>
        </p:nvGrpSpPr>
        <p:grpSpPr>
          <a:xfrm>
            <a:off x="6481763" y="3508176"/>
            <a:ext cx="5417492" cy="3118843"/>
            <a:chOff x="0" y="0"/>
            <a:chExt cx="7223323" cy="4158457"/>
          </a:xfrm>
        </p:grpSpPr>
        <p:sp>
          <p:nvSpPr>
            <p:cNvPr id="18" name="Freeform 18"/>
            <p:cNvSpPr/>
            <p:nvPr/>
          </p:nvSpPr>
          <p:spPr>
            <a:xfrm>
              <a:off x="0" y="0"/>
              <a:ext cx="7223252" cy="4158488"/>
            </a:xfrm>
            <a:custGeom>
              <a:avLst/>
              <a:gdLst/>
              <a:ahLst/>
              <a:cxnLst/>
              <a:rect l="l" t="t" r="r" b="b"/>
              <a:pathLst>
                <a:path w="7223252" h="4158488">
                  <a:moveTo>
                    <a:pt x="0" y="182880"/>
                  </a:moveTo>
                  <a:cubicBezTo>
                    <a:pt x="0" y="81915"/>
                    <a:pt x="81915" y="0"/>
                    <a:pt x="182880" y="0"/>
                  </a:cubicBezTo>
                  <a:lnTo>
                    <a:pt x="7040372" y="0"/>
                  </a:lnTo>
                  <a:cubicBezTo>
                    <a:pt x="7141337" y="0"/>
                    <a:pt x="7223252" y="81915"/>
                    <a:pt x="7223252" y="182880"/>
                  </a:cubicBezTo>
                  <a:lnTo>
                    <a:pt x="7223252" y="3975608"/>
                  </a:lnTo>
                  <a:cubicBezTo>
                    <a:pt x="7223252" y="4076573"/>
                    <a:pt x="7141337" y="4158488"/>
                    <a:pt x="7040372" y="4158488"/>
                  </a:cubicBezTo>
                  <a:lnTo>
                    <a:pt x="182880" y="4158488"/>
                  </a:lnTo>
                  <a:cubicBezTo>
                    <a:pt x="81915" y="4158488"/>
                    <a:pt x="0" y="4076573"/>
                    <a:pt x="0" y="3975608"/>
                  </a:cubicBezTo>
                  <a:close/>
                </a:path>
              </a:pathLst>
            </a:custGeom>
            <a:solidFill>
              <a:srgbClr val="AFCCEF"/>
            </a:solidFill>
            <a:ln w="12700">
              <a:solidFill>
                <a:srgbClr val="000000"/>
              </a:solidFill>
            </a:ln>
          </p:spPr>
          <p:txBody>
            <a:bodyPr/>
            <a:lstStyle/>
            <a:p>
              <a:endParaRPr lang="es-CL"/>
            </a:p>
          </p:txBody>
        </p:sp>
      </p:grpSp>
      <p:grpSp>
        <p:nvGrpSpPr>
          <p:cNvPr id="19" name="Group 19"/>
          <p:cNvGrpSpPr/>
          <p:nvPr/>
        </p:nvGrpSpPr>
        <p:grpSpPr>
          <a:xfrm>
            <a:off x="6481763" y="3479601"/>
            <a:ext cx="5417492" cy="114300"/>
            <a:chOff x="0" y="0"/>
            <a:chExt cx="7223323" cy="152400"/>
          </a:xfrm>
        </p:grpSpPr>
        <p:sp>
          <p:nvSpPr>
            <p:cNvPr id="20" name="Freeform 20"/>
            <p:cNvSpPr/>
            <p:nvPr/>
          </p:nvSpPr>
          <p:spPr>
            <a:xfrm>
              <a:off x="0" y="0"/>
              <a:ext cx="7223252" cy="152400"/>
            </a:xfrm>
            <a:custGeom>
              <a:avLst/>
              <a:gdLst/>
              <a:ahLst/>
              <a:cxnLst/>
              <a:rect l="l" t="t" r="r" b="b"/>
              <a:pathLst>
                <a:path w="7223252" h="152400">
                  <a:moveTo>
                    <a:pt x="0" y="45212"/>
                  </a:moveTo>
                  <a:cubicBezTo>
                    <a:pt x="0" y="20193"/>
                    <a:pt x="20193" y="0"/>
                    <a:pt x="45212" y="0"/>
                  </a:cubicBezTo>
                  <a:lnTo>
                    <a:pt x="7178040" y="0"/>
                  </a:lnTo>
                  <a:cubicBezTo>
                    <a:pt x="7203059" y="0"/>
                    <a:pt x="7223252" y="20193"/>
                    <a:pt x="7223252" y="45212"/>
                  </a:cubicBezTo>
                  <a:lnTo>
                    <a:pt x="7223252" y="107188"/>
                  </a:lnTo>
                  <a:cubicBezTo>
                    <a:pt x="7223252" y="132207"/>
                    <a:pt x="7203059" y="152400"/>
                    <a:pt x="7178040" y="152400"/>
                  </a:cubicBezTo>
                  <a:lnTo>
                    <a:pt x="45212" y="152400"/>
                  </a:lnTo>
                  <a:cubicBezTo>
                    <a:pt x="20193" y="152400"/>
                    <a:pt x="0" y="132207"/>
                    <a:pt x="0" y="107188"/>
                  </a:cubicBezTo>
                  <a:close/>
                </a:path>
              </a:pathLst>
            </a:custGeom>
            <a:solidFill>
              <a:srgbClr val="282824"/>
            </a:solidFill>
            <a:ln w="12700">
              <a:solidFill>
                <a:srgbClr val="000000"/>
              </a:solidFill>
            </a:ln>
          </p:spPr>
          <p:txBody>
            <a:bodyPr/>
            <a:lstStyle/>
            <a:p>
              <a:endParaRPr lang="es-CL"/>
            </a:p>
          </p:txBody>
        </p:sp>
      </p:grpSp>
      <p:grpSp>
        <p:nvGrpSpPr>
          <p:cNvPr id="21" name="Group 21"/>
          <p:cNvGrpSpPr/>
          <p:nvPr/>
        </p:nvGrpSpPr>
        <p:grpSpPr>
          <a:xfrm>
            <a:off x="8851181" y="3168998"/>
            <a:ext cx="678507" cy="678508"/>
            <a:chOff x="0" y="0"/>
            <a:chExt cx="904677" cy="904677"/>
          </a:xfrm>
        </p:grpSpPr>
        <p:sp>
          <p:nvSpPr>
            <p:cNvPr id="22" name="Freeform 22"/>
            <p:cNvSpPr/>
            <p:nvPr/>
          </p:nvSpPr>
          <p:spPr>
            <a:xfrm>
              <a:off x="0" y="0"/>
              <a:ext cx="904621" cy="904621"/>
            </a:xfrm>
            <a:custGeom>
              <a:avLst/>
              <a:gdLst/>
              <a:ahLst/>
              <a:cxnLst/>
              <a:rect l="l" t="t" r="r" b="b"/>
              <a:pathLst>
                <a:path w="904621" h="904621">
                  <a:moveTo>
                    <a:pt x="0" y="452374"/>
                  </a:moveTo>
                  <a:cubicBezTo>
                    <a:pt x="0" y="202565"/>
                    <a:pt x="202565" y="0"/>
                    <a:pt x="452374" y="0"/>
                  </a:cubicBezTo>
                  <a:cubicBezTo>
                    <a:pt x="702183" y="0"/>
                    <a:pt x="904621" y="202565"/>
                    <a:pt x="904621" y="452374"/>
                  </a:cubicBezTo>
                  <a:cubicBezTo>
                    <a:pt x="904621" y="702183"/>
                    <a:pt x="702183" y="904621"/>
                    <a:pt x="452374" y="904621"/>
                  </a:cubicBezTo>
                  <a:cubicBezTo>
                    <a:pt x="202565" y="904621"/>
                    <a:pt x="0" y="702183"/>
                    <a:pt x="0" y="452374"/>
                  </a:cubicBezTo>
                  <a:close/>
                </a:path>
              </a:pathLst>
            </a:custGeom>
            <a:solidFill>
              <a:srgbClr val="282824"/>
            </a:solidFill>
            <a:ln w="12700">
              <a:solidFill>
                <a:srgbClr val="000000"/>
              </a:solidFill>
            </a:ln>
          </p:spPr>
          <p:txBody>
            <a:bodyPr/>
            <a:lstStyle/>
            <a:p>
              <a:endParaRPr lang="es-CL"/>
            </a:p>
          </p:txBody>
        </p:sp>
      </p:grpSp>
      <p:sp>
        <p:nvSpPr>
          <p:cNvPr id="23" name="TextBox 23"/>
          <p:cNvSpPr txBox="1"/>
          <p:nvPr/>
        </p:nvSpPr>
        <p:spPr>
          <a:xfrm>
            <a:off x="9104474" y="3269501"/>
            <a:ext cx="271314" cy="424904"/>
          </a:xfrm>
          <a:prstGeom prst="rect">
            <a:avLst/>
          </a:prstGeom>
        </p:spPr>
        <p:txBody>
          <a:bodyPr lIns="0" tIns="0" rIns="0" bIns="0" rtlCol="0" anchor="t">
            <a:spAutoFit/>
          </a:bodyPr>
          <a:lstStyle/>
          <a:p>
            <a:pPr algn="l">
              <a:lnSpc>
                <a:spcPts val="3374"/>
              </a:lnSpc>
            </a:pPr>
            <a:r>
              <a:rPr lang="en-US" sz="2125" b="1">
                <a:solidFill>
                  <a:srgbClr val="FFFFFF"/>
                </a:solidFill>
                <a:latin typeface="Lato Bold"/>
                <a:ea typeface="Lato Bold"/>
                <a:cs typeface="Lato Bold"/>
                <a:sym typeface="Lato Bold"/>
              </a:rPr>
              <a:t>2</a:t>
            </a:r>
          </a:p>
        </p:txBody>
      </p:sp>
      <p:sp>
        <p:nvSpPr>
          <p:cNvPr id="24" name="TextBox 24"/>
          <p:cNvSpPr txBox="1"/>
          <p:nvPr/>
        </p:nvSpPr>
        <p:spPr>
          <a:xfrm>
            <a:off x="6736408" y="4054525"/>
            <a:ext cx="2827287" cy="372516"/>
          </a:xfrm>
          <a:prstGeom prst="rect">
            <a:avLst/>
          </a:prstGeom>
        </p:spPr>
        <p:txBody>
          <a:bodyPr lIns="0" tIns="0" rIns="0" bIns="0" rtlCol="0" anchor="t">
            <a:spAutoFit/>
          </a:bodyPr>
          <a:lstStyle/>
          <a:p>
            <a:pPr algn="l">
              <a:lnSpc>
                <a:spcPts val="2750"/>
              </a:lnSpc>
            </a:pPr>
            <a:r>
              <a:rPr lang="en-US" sz="2187" b="1">
                <a:solidFill>
                  <a:srgbClr val="4A4A45"/>
                </a:solidFill>
                <a:latin typeface="Lato Bold"/>
                <a:ea typeface="Lato Bold"/>
                <a:cs typeface="Lato Bold"/>
                <a:sym typeface="Lato Bold"/>
              </a:rPr>
              <a:t>La cola larga</a:t>
            </a:r>
          </a:p>
        </p:txBody>
      </p:sp>
      <p:sp>
        <p:nvSpPr>
          <p:cNvPr id="25" name="TextBox 25"/>
          <p:cNvSpPr txBox="1"/>
          <p:nvPr/>
        </p:nvSpPr>
        <p:spPr>
          <a:xfrm>
            <a:off x="6736408" y="4486424"/>
            <a:ext cx="4908202" cy="1754776"/>
          </a:xfrm>
          <a:prstGeom prst="rect">
            <a:avLst/>
          </a:prstGeom>
        </p:spPr>
        <p:txBody>
          <a:bodyPr lIns="0" tIns="0" rIns="0" bIns="0" rtlCol="0" anchor="t">
            <a:spAutoFit/>
          </a:bodyPr>
          <a:lstStyle/>
          <a:p>
            <a:pPr algn="l">
              <a:lnSpc>
                <a:spcPts val="2812"/>
              </a:lnSpc>
            </a:pPr>
            <a:r>
              <a:rPr lang="en-US" sz="2000">
                <a:solidFill>
                  <a:srgbClr val="4A4A45"/>
                </a:solidFill>
                <a:latin typeface="Lato"/>
                <a:ea typeface="Lato"/>
                <a:cs typeface="Lato"/>
                <a:sym typeface="Lato"/>
              </a:rPr>
              <a:t>Una cola inferior larga en la distribución indica que la brecha digital persiste no solo entre regiones, sino también dentro de ellas, impactando profundamente a los países individuales.</a:t>
            </a:r>
          </a:p>
        </p:txBody>
      </p:sp>
      <p:grpSp>
        <p:nvGrpSpPr>
          <p:cNvPr id="26" name="Group 26"/>
          <p:cNvGrpSpPr/>
          <p:nvPr/>
        </p:nvGrpSpPr>
        <p:grpSpPr>
          <a:xfrm>
            <a:off x="12125325" y="3508176"/>
            <a:ext cx="5417641" cy="3118843"/>
            <a:chOff x="0" y="0"/>
            <a:chExt cx="7223522" cy="4158457"/>
          </a:xfrm>
        </p:grpSpPr>
        <p:sp>
          <p:nvSpPr>
            <p:cNvPr id="27" name="Freeform 27"/>
            <p:cNvSpPr/>
            <p:nvPr/>
          </p:nvSpPr>
          <p:spPr>
            <a:xfrm>
              <a:off x="0" y="0"/>
              <a:ext cx="7223506" cy="4158488"/>
            </a:xfrm>
            <a:custGeom>
              <a:avLst/>
              <a:gdLst/>
              <a:ahLst/>
              <a:cxnLst/>
              <a:rect l="l" t="t" r="r" b="b"/>
              <a:pathLst>
                <a:path w="7223506" h="4158488">
                  <a:moveTo>
                    <a:pt x="0" y="182880"/>
                  </a:moveTo>
                  <a:cubicBezTo>
                    <a:pt x="0" y="81915"/>
                    <a:pt x="81915" y="0"/>
                    <a:pt x="182880" y="0"/>
                  </a:cubicBezTo>
                  <a:lnTo>
                    <a:pt x="7040626" y="0"/>
                  </a:lnTo>
                  <a:cubicBezTo>
                    <a:pt x="7141591" y="0"/>
                    <a:pt x="7223506" y="81915"/>
                    <a:pt x="7223506" y="182880"/>
                  </a:cubicBezTo>
                  <a:lnTo>
                    <a:pt x="7223506" y="3975608"/>
                  </a:lnTo>
                  <a:cubicBezTo>
                    <a:pt x="7223506" y="4076573"/>
                    <a:pt x="7141591" y="4158488"/>
                    <a:pt x="7040626" y="4158488"/>
                  </a:cubicBezTo>
                  <a:lnTo>
                    <a:pt x="182880" y="4158488"/>
                  </a:lnTo>
                  <a:cubicBezTo>
                    <a:pt x="81915" y="4158488"/>
                    <a:pt x="0" y="4076573"/>
                    <a:pt x="0" y="3975608"/>
                  </a:cubicBezTo>
                  <a:close/>
                </a:path>
              </a:pathLst>
            </a:custGeom>
            <a:solidFill>
              <a:srgbClr val="AFCCEF"/>
            </a:solidFill>
            <a:ln w="12700">
              <a:solidFill>
                <a:srgbClr val="000000"/>
              </a:solidFill>
            </a:ln>
          </p:spPr>
          <p:txBody>
            <a:bodyPr/>
            <a:lstStyle/>
            <a:p>
              <a:endParaRPr lang="es-CL"/>
            </a:p>
          </p:txBody>
        </p:sp>
      </p:grpSp>
      <p:grpSp>
        <p:nvGrpSpPr>
          <p:cNvPr id="28" name="Group 28"/>
          <p:cNvGrpSpPr/>
          <p:nvPr/>
        </p:nvGrpSpPr>
        <p:grpSpPr>
          <a:xfrm>
            <a:off x="12125325" y="3479601"/>
            <a:ext cx="5417641" cy="114300"/>
            <a:chOff x="0" y="0"/>
            <a:chExt cx="7223522" cy="152400"/>
          </a:xfrm>
        </p:grpSpPr>
        <p:sp>
          <p:nvSpPr>
            <p:cNvPr id="29" name="Freeform 29"/>
            <p:cNvSpPr/>
            <p:nvPr/>
          </p:nvSpPr>
          <p:spPr>
            <a:xfrm>
              <a:off x="0" y="0"/>
              <a:ext cx="7223506" cy="152400"/>
            </a:xfrm>
            <a:custGeom>
              <a:avLst/>
              <a:gdLst/>
              <a:ahLst/>
              <a:cxnLst/>
              <a:rect l="l" t="t" r="r" b="b"/>
              <a:pathLst>
                <a:path w="7223506" h="152400">
                  <a:moveTo>
                    <a:pt x="0" y="45212"/>
                  </a:moveTo>
                  <a:cubicBezTo>
                    <a:pt x="0" y="20193"/>
                    <a:pt x="20193" y="0"/>
                    <a:pt x="45212" y="0"/>
                  </a:cubicBezTo>
                  <a:lnTo>
                    <a:pt x="7178294" y="0"/>
                  </a:lnTo>
                  <a:cubicBezTo>
                    <a:pt x="7203312" y="0"/>
                    <a:pt x="7223506" y="20193"/>
                    <a:pt x="7223506" y="45212"/>
                  </a:cubicBezTo>
                  <a:lnTo>
                    <a:pt x="7223506" y="107188"/>
                  </a:lnTo>
                  <a:cubicBezTo>
                    <a:pt x="7223506" y="132207"/>
                    <a:pt x="7203312" y="152400"/>
                    <a:pt x="7178294" y="152400"/>
                  </a:cubicBezTo>
                  <a:lnTo>
                    <a:pt x="45212" y="152400"/>
                  </a:lnTo>
                  <a:cubicBezTo>
                    <a:pt x="20193" y="152400"/>
                    <a:pt x="0" y="132207"/>
                    <a:pt x="0" y="107188"/>
                  </a:cubicBezTo>
                  <a:close/>
                </a:path>
              </a:pathLst>
            </a:custGeom>
            <a:solidFill>
              <a:srgbClr val="282824"/>
            </a:solidFill>
            <a:ln w="12700">
              <a:solidFill>
                <a:srgbClr val="000000"/>
              </a:solidFill>
            </a:ln>
          </p:spPr>
          <p:txBody>
            <a:bodyPr/>
            <a:lstStyle/>
            <a:p>
              <a:endParaRPr lang="es-CL"/>
            </a:p>
          </p:txBody>
        </p:sp>
      </p:grpSp>
      <p:grpSp>
        <p:nvGrpSpPr>
          <p:cNvPr id="30" name="Group 30"/>
          <p:cNvGrpSpPr/>
          <p:nvPr/>
        </p:nvGrpSpPr>
        <p:grpSpPr>
          <a:xfrm>
            <a:off x="14494893" y="3168998"/>
            <a:ext cx="678507" cy="678508"/>
            <a:chOff x="0" y="0"/>
            <a:chExt cx="904677" cy="904677"/>
          </a:xfrm>
        </p:grpSpPr>
        <p:sp>
          <p:nvSpPr>
            <p:cNvPr id="31" name="Freeform 31"/>
            <p:cNvSpPr/>
            <p:nvPr/>
          </p:nvSpPr>
          <p:spPr>
            <a:xfrm>
              <a:off x="0" y="0"/>
              <a:ext cx="904621" cy="904621"/>
            </a:xfrm>
            <a:custGeom>
              <a:avLst/>
              <a:gdLst/>
              <a:ahLst/>
              <a:cxnLst/>
              <a:rect l="l" t="t" r="r" b="b"/>
              <a:pathLst>
                <a:path w="904621" h="904621">
                  <a:moveTo>
                    <a:pt x="0" y="452374"/>
                  </a:moveTo>
                  <a:cubicBezTo>
                    <a:pt x="0" y="202565"/>
                    <a:pt x="202565" y="0"/>
                    <a:pt x="452374" y="0"/>
                  </a:cubicBezTo>
                  <a:cubicBezTo>
                    <a:pt x="702183" y="0"/>
                    <a:pt x="904621" y="202565"/>
                    <a:pt x="904621" y="452374"/>
                  </a:cubicBezTo>
                  <a:cubicBezTo>
                    <a:pt x="904621" y="702183"/>
                    <a:pt x="702183" y="904621"/>
                    <a:pt x="452374" y="904621"/>
                  </a:cubicBezTo>
                  <a:cubicBezTo>
                    <a:pt x="202565" y="904621"/>
                    <a:pt x="0" y="702183"/>
                    <a:pt x="0" y="452374"/>
                  </a:cubicBezTo>
                  <a:close/>
                </a:path>
              </a:pathLst>
            </a:custGeom>
            <a:solidFill>
              <a:srgbClr val="282824"/>
            </a:solidFill>
            <a:ln w="12700">
              <a:solidFill>
                <a:srgbClr val="000000"/>
              </a:solidFill>
            </a:ln>
          </p:spPr>
          <p:txBody>
            <a:bodyPr/>
            <a:lstStyle/>
            <a:p>
              <a:endParaRPr lang="es-CL"/>
            </a:p>
          </p:txBody>
        </p:sp>
      </p:grpSp>
      <p:sp>
        <p:nvSpPr>
          <p:cNvPr id="32" name="TextBox 32"/>
          <p:cNvSpPr txBox="1"/>
          <p:nvPr/>
        </p:nvSpPr>
        <p:spPr>
          <a:xfrm>
            <a:off x="14748186" y="3252936"/>
            <a:ext cx="271314" cy="424904"/>
          </a:xfrm>
          <a:prstGeom prst="rect">
            <a:avLst/>
          </a:prstGeom>
        </p:spPr>
        <p:txBody>
          <a:bodyPr lIns="0" tIns="0" rIns="0" bIns="0" rtlCol="0" anchor="t">
            <a:spAutoFit/>
          </a:bodyPr>
          <a:lstStyle/>
          <a:p>
            <a:pPr algn="l">
              <a:lnSpc>
                <a:spcPts val="3374"/>
              </a:lnSpc>
            </a:pPr>
            <a:r>
              <a:rPr lang="en-US" sz="2125" b="1">
                <a:solidFill>
                  <a:srgbClr val="FFFFFF"/>
                </a:solidFill>
                <a:latin typeface="Lato Bold"/>
                <a:ea typeface="Lato Bold"/>
                <a:cs typeface="Lato Bold"/>
                <a:sym typeface="Lato Bold"/>
              </a:rPr>
              <a:t>3</a:t>
            </a:r>
          </a:p>
        </p:txBody>
      </p:sp>
      <p:sp>
        <p:nvSpPr>
          <p:cNvPr id="33" name="TextBox 33"/>
          <p:cNvSpPr txBox="1"/>
          <p:nvPr/>
        </p:nvSpPr>
        <p:spPr>
          <a:xfrm>
            <a:off x="12379970" y="4054525"/>
            <a:ext cx="3473202" cy="372516"/>
          </a:xfrm>
          <a:prstGeom prst="rect">
            <a:avLst/>
          </a:prstGeom>
        </p:spPr>
        <p:txBody>
          <a:bodyPr lIns="0" tIns="0" rIns="0" bIns="0" rtlCol="0" anchor="t">
            <a:spAutoFit/>
          </a:bodyPr>
          <a:lstStyle/>
          <a:p>
            <a:pPr algn="l">
              <a:lnSpc>
                <a:spcPts val="2750"/>
              </a:lnSpc>
            </a:pPr>
            <a:r>
              <a:rPr lang="en-US" sz="2187" b="1">
                <a:solidFill>
                  <a:srgbClr val="4A4A45"/>
                </a:solidFill>
                <a:latin typeface="Lato Bold"/>
                <a:ea typeface="Lato Bold"/>
                <a:cs typeface="Lato Bold"/>
                <a:sym typeface="Lato Bold"/>
              </a:rPr>
              <a:t>Visualizando la desigualdad</a:t>
            </a:r>
          </a:p>
        </p:txBody>
      </p:sp>
      <p:sp>
        <p:nvSpPr>
          <p:cNvPr id="34" name="TextBox 34"/>
          <p:cNvSpPr txBox="1"/>
          <p:nvPr/>
        </p:nvSpPr>
        <p:spPr>
          <a:xfrm>
            <a:off x="12379970" y="4486424"/>
            <a:ext cx="4908351" cy="1395703"/>
          </a:xfrm>
          <a:prstGeom prst="rect">
            <a:avLst/>
          </a:prstGeom>
        </p:spPr>
        <p:txBody>
          <a:bodyPr lIns="0" tIns="0" rIns="0" bIns="0" rtlCol="0" anchor="t">
            <a:spAutoFit/>
          </a:bodyPr>
          <a:lstStyle/>
          <a:p>
            <a:pPr algn="l">
              <a:lnSpc>
                <a:spcPts val="2812"/>
              </a:lnSpc>
            </a:pPr>
            <a:r>
              <a:rPr lang="en-US" sz="2000">
                <a:solidFill>
                  <a:srgbClr val="4A4A45"/>
                </a:solidFill>
                <a:latin typeface="Lato"/>
                <a:ea typeface="Lato"/>
                <a:cs typeface="Lato"/>
                <a:sym typeface="Lato"/>
              </a:rPr>
              <a:t>Un histograma de 2020 confirma una distribución bimodal, destacando una adopción avanzada en algunas naciones y un rezago severo en otras.</a:t>
            </a:r>
          </a:p>
        </p:txBody>
      </p:sp>
      <p:sp>
        <p:nvSpPr>
          <p:cNvPr id="35" name="TextBox 35"/>
          <p:cNvSpPr txBox="1"/>
          <p:nvPr/>
        </p:nvSpPr>
        <p:spPr>
          <a:xfrm>
            <a:off x="921026" y="7053644"/>
            <a:ext cx="16704766" cy="683007"/>
          </a:xfrm>
          <a:prstGeom prst="rect">
            <a:avLst/>
          </a:prstGeom>
        </p:spPr>
        <p:txBody>
          <a:bodyPr lIns="0" tIns="0" rIns="0" bIns="0" rtlCol="0" anchor="t">
            <a:spAutoFit/>
          </a:bodyPr>
          <a:lstStyle/>
          <a:p>
            <a:pPr algn="l">
              <a:lnSpc>
                <a:spcPts val="2812"/>
              </a:lnSpc>
            </a:pPr>
            <a:r>
              <a:rPr lang="en-US" sz="2000">
                <a:solidFill>
                  <a:srgbClr val="4A4A45"/>
                </a:solidFill>
                <a:latin typeface="Lato"/>
                <a:ea typeface="Lato"/>
                <a:cs typeface="Lato"/>
                <a:sym typeface="Lato"/>
              </a:rPr>
              <a:t>Esto </a:t>
            </a:r>
            <a:r>
              <a:rPr lang="en-US" sz="2000" err="1">
                <a:solidFill>
                  <a:srgbClr val="4A4A45"/>
                </a:solidFill>
                <a:latin typeface="Lato"/>
                <a:ea typeface="Lato"/>
                <a:cs typeface="Lato"/>
                <a:sym typeface="Lato"/>
              </a:rPr>
              <a:t>refuerza</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que</a:t>
            </a:r>
            <a:r>
              <a:rPr lang="en-US" sz="2000">
                <a:solidFill>
                  <a:srgbClr val="4A4A45"/>
                </a:solidFill>
                <a:latin typeface="Lato"/>
                <a:ea typeface="Lato"/>
                <a:cs typeface="Lato"/>
                <a:sym typeface="Lato"/>
              </a:rPr>
              <a:t> la </a:t>
            </a:r>
            <a:r>
              <a:rPr lang="en-US" sz="2000" err="1">
                <a:solidFill>
                  <a:srgbClr val="4A4A45"/>
                </a:solidFill>
                <a:latin typeface="Lato"/>
                <a:ea typeface="Lato"/>
                <a:cs typeface="Lato"/>
                <a:sym typeface="Lato"/>
              </a:rPr>
              <a:t>conectividad</a:t>
            </a:r>
            <a:r>
              <a:rPr lang="en-US" sz="2000">
                <a:solidFill>
                  <a:srgbClr val="4A4A45"/>
                </a:solidFill>
                <a:latin typeface="Lato"/>
                <a:ea typeface="Lato"/>
                <a:cs typeface="Lato"/>
                <a:sym typeface="Lato"/>
              </a:rPr>
              <a:t> global no </a:t>
            </a:r>
            <a:r>
              <a:rPr lang="en-US" sz="2000" err="1">
                <a:solidFill>
                  <a:srgbClr val="4A4A45"/>
                </a:solidFill>
                <a:latin typeface="Lato"/>
                <a:ea typeface="Lato"/>
                <a:cs typeface="Lato"/>
                <a:sym typeface="Lato"/>
              </a:rPr>
              <a:t>está</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distribuida</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equitativamente</a:t>
            </a:r>
            <a:r>
              <a:rPr lang="en-US" sz="2000">
                <a:solidFill>
                  <a:srgbClr val="4A4A45"/>
                </a:solidFill>
                <a:latin typeface="Lato"/>
                <a:ea typeface="Lato"/>
                <a:cs typeface="Lato"/>
                <a:sym typeface="Lato"/>
              </a:rPr>
              <a:t>, lo </a:t>
            </a:r>
            <a:r>
              <a:rPr lang="en-US" sz="2000" err="1">
                <a:solidFill>
                  <a:srgbClr val="4A4A45"/>
                </a:solidFill>
                <a:latin typeface="Lato"/>
                <a:ea typeface="Lato"/>
                <a:cs typeface="Lato"/>
                <a:sym typeface="Lato"/>
              </a:rPr>
              <a:t>que</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requiere</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intervenciones</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específicas</a:t>
            </a:r>
            <a:r>
              <a:rPr lang="en-US" sz="2000">
                <a:solidFill>
                  <a:srgbClr val="4A4A45"/>
                </a:solidFill>
                <a:latin typeface="Lato"/>
                <a:ea typeface="Lato"/>
                <a:cs typeface="Lato"/>
                <a:sym typeface="Lato"/>
              </a:rPr>
              <a:t> para </a:t>
            </a:r>
            <a:r>
              <a:rPr lang="en-US" sz="2000" err="1">
                <a:solidFill>
                  <a:srgbClr val="4A4A45"/>
                </a:solidFill>
                <a:latin typeface="Lato"/>
                <a:ea typeface="Lato"/>
                <a:cs typeface="Lato"/>
                <a:sym typeface="Lato"/>
              </a:rPr>
              <a:t>aquellos</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que</a:t>
            </a:r>
            <a:r>
              <a:rPr lang="en-US" sz="2000">
                <a:solidFill>
                  <a:srgbClr val="4A4A45"/>
                </a:solidFill>
                <a:latin typeface="Lato"/>
                <a:ea typeface="Lato"/>
                <a:cs typeface="Lato"/>
                <a:sym typeface="Lato"/>
              </a:rPr>
              <a:t> se </a:t>
            </a:r>
            <a:r>
              <a:rPr lang="en-US" sz="2000" err="1">
                <a:solidFill>
                  <a:srgbClr val="4A4A45"/>
                </a:solidFill>
                <a:latin typeface="Lato"/>
                <a:ea typeface="Lato"/>
                <a:cs typeface="Lato"/>
                <a:sym typeface="Lato"/>
              </a:rPr>
              <a:t>quedan</a:t>
            </a:r>
            <a:r>
              <a:rPr lang="en-US" sz="2000">
                <a:solidFill>
                  <a:srgbClr val="4A4A45"/>
                </a:solidFill>
                <a:latin typeface="Lato"/>
                <a:ea typeface="Lato"/>
                <a:cs typeface="Lato"/>
                <a:sym typeface="Lato"/>
              </a:rPr>
              <a:t> </a:t>
            </a:r>
            <a:r>
              <a:rPr lang="en-US" sz="2000" err="1">
                <a:solidFill>
                  <a:srgbClr val="4A4A45"/>
                </a:solidFill>
                <a:latin typeface="Lato"/>
                <a:ea typeface="Lato"/>
                <a:cs typeface="Lato"/>
                <a:sym typeface="Lato"/>
              </a:rPr>
              <a:t>atrás</a:t>
            </a:r>
            <a:r>
              <a:rPr lang="en-US" sz="2000">
                <a:solidFill>
                  <a:srgbClr val="4A4A45"/>
                </a:solidFill>
                <a:latin typeface="Lato"/>
                <a:ea typeface="Lato"/>
                <a:cs typeface="Lato"/>
                <a:sym typeface="Lato"/>
              </a:rPr>
              <a:t>.</a:t>
            </a:r>
          </a:p>
        </p:txBody>
      </p:sp>
      <p:pic>
        <p:nvPicPr>
          <p:cNvPr id="36" name="Imagen 14" descr="Logos - Imagen UDD">
            <a:extLst>
              <a:ext uri="{FF2B5EF4-FFF2-40B4-BE49-F238E27FC236}">
                <a16:creationId xmlns:a16="http://schemas.microsoft.com/office/drawing/2014/main" id="{60902E98-8DD2-6D22-1799-9F35B51DEA2F}"/>
              </a:ext>
            </a:extLst>
          </p:cNvPr>
          <p:cNvPicPr>
            <a:picLocks noChangeAspect="1"/>
          </p:cNvPicPr>
          <p:nvPr/>
        </p:nvPicPr>
        <p:blipFill>
          <a:blip r:embed="rId4"/>
          <a:srcRect r="1633" b="6494"/>
          <a:stretch>
            <a:fillRect/>
          </a:stretch>
        </p:blipFill>
        <p:spPr>
          <a:xfrm>
            <a:off x="14952735" y="208251"/>
            <a:ext cx="3120258" cy="8812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Custom</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Tarea 3.pptx</dc:title>
  <dc:creator>mvasquez</dc:creator>
  <cp:revision>2</cp:revision>
  <dcterms:created xsi:type="dcterms:W3CDTF">2006-08-16T00:00:00Z</dcterms:created>
  <dcterms:modified xsi:type="dcterms:W3CDTF">2025-12-10T01:49:20Z</dcterms:modified>
  <dc:identifier>DAG67nE5RSQ</dc:identifier>
</cp:coreProperties>
</file>